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5"/>
  </p:notesMasterIdLst>
  <p:sldIdLst>
    <p:sldId id="256" r:id="rId2"/>
    <p:sldId id="264" r:id="rId3"/>
    <p:sldId id="265" r:id="rId4"/>
    <p:sldId id="558" r:id="rId5"/>
    <p:sldId id="551" r:id="rId6"/>
    <p:sldId id="538" r:id="rId7"/>
    <p:sldId id="539" r:id="rId8"/>
    <p:sldId id="553" r:id="rId9"/>
    <p:sldId id="554" r:id="rId10"/>
    <p:sldId id="555" r:id="rId11"/>
    <p:sldId id="540" r:id="rId12"/>
    <p:sldId id="541" r:id="rId13"/>
    <p:sldId id="557" r:id="rId14"/>
    <p:sldId id="543" r:id="rId15"/>
    <p:sldId id="544" r:id="rId16"/>
    <p:sldId id="545" r:id="rId17"/>
    <p:sldId id="546" r:id="rId18"/>
    <p:sldId id="547" r:id="rId19"/>
    <p:sldId id="548" r:id="rId20"/>
    <p:sldId id="549" r:id="rId21"/>
    <p:sldId id="550" r:id="rId22"/>
    <p:sldId id="292" r:id="rId23"/>
    <p:sldId id="559" r:id="rId24"/>
    <p:sldId id="383" r:id="rId25"/>
    <p:sldId id="385" r:id="rId26"/>
    <p:sldId id="386" r:id="rId27"/>
    <p:sldId id="388" r:id="rId28"/>
    <p:sldId id="390" r:id="rId29"/>
    <p:sldId id="560" r:id="rId30"/>
    <p:sldId id="394" r:id="rId31"/>
    <p:sldId id="395" r:id="rId32"/>
    <p:sldId id="434" r:id="rId33"/>
    <p:sldId id="396" r:id="rId34"/>
    <p:sldId id="403" r:id="rId35"/>
    <p:sldId id="404" r:id="rId36"/>
    <p:sldId id="405" r:id="rId37"/>
    <p:sldId id="561" r:id="rId38"/>
    <p:sldId id="408" r:id="rId39"/>
    <p:sldId id="409" r:id="rId40"/>
    <p:sldId id="410" r:id="rId41"/>
    <p:sldId id="411" r:id="rId42"/>
    <p:sldId id="413" r:id="rId43"/>
    <p:sldId id="414" r:id="rId44"/>
    <p:sldId id="417" r:id="rId45"/>
    <p:sldId id="419" r:id="rId46"/>
    <p:sldId id="423" r:id="rId47"/>
    <p:sldId id="562" r:id="rId48"/>
    <p:sldId id="563" r:id="rId49"/>
    <p:sldId id="564" r:id="rId50"/>
    <p:sldId id="565" r:id="rId51"/>
    <p:sldId id="566" r:id="rId52"/>
    <p:sldId id="567" r:id="rId53"/>
    <p:sldId id="568" r:id="rId5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8" autoAdjust="0"/>
    <p:restoredTop sz="73763" autoAdjust="0"/>
  </p:normalViewPr>
  <p:slideViewPr>
    <p:cSldViewPr snapToGrid="0">
      <p:cViewPr varScale="1">
        <p:scale>
          <a:sx n="69" d="100"/>
          <a:sy n="69" d="100"/>
        </p:scale>
        <p:origin x="15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9F8148-CC27-44D0-AD70-19733956762F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DB4AB013-B31D-4AB5-AAFD-F6A0CF1158D9}">
      <dgm:prSet phldrT="[文字]"/>
      <dgm:spPr/>
      <dgm:t>
        <a:bodyPr/>
        <a:lstStyle/>
        <a:p>
          <a:r>
            <a:rPr lang="en-US" altLang="zh-TW" dirty="0"/>
            <a:t>Basic Idea of GAN</a:t>
          </a:r>
          <a:endParaRPr lang="zh-TW" altLang="en-US" dirty="0"/>
        </a:p>
      </dgm:t>
    </dgm:pt>
    <dgm:pt modelId="{2A303853-7395-4286-9799-A72F2907952E}" type="par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9C00F411-FF23-49C6-9152-D75CFE4DDFBD}" type="sib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DA1F8A4C-8CF8-47B5-AB4D-595B8D678C3D}">
      <dgm:prSet phldrT="[文字]"/>
      <dgm:spPr/>
      <dgm:t>
        <a:bodyPr/>
        <a:lstStyle/>
        <a:p>
          <a:r>
            <a:rPr lang="en-US" altLang="zh-TW" dirty="0"/>
            <a:t>GAN as structured learning</a:t>
          </a:r>
          <a:endParaRPr lang="zh-TW" altLang="en-US" dirty="0"/>
        </a:p>
      </dgm:t>
    </dgm:pt>
    <dgm:pt modelId="{6EF7F0CC-6D5F-4A10-AD9E-0459BD86B583}" type="par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C95890AD-54E6-47AB-8ADF-32C2C2FF5744}" type="sib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58A42B04-3017-4D7F-AE03-4CDB20E6D1B3}">
      <dgm:prSet phldrT="[文字]"/>
      <dgm:spPr/>
      <dgm:t>
        <a:bodyPr/>
        <a:lstStyle/>
        <a:p>
          <a:r>
            <a:rPr lang="en-US" altLang="zh-TW" dirty="0"/>
            <a:t>Can Generator learn by itself?</a:t>
          </a:r>
          <a:endParaRPr lang="zh-TW" altLang="en-US" dirty="0"/>
        </a:p>
      </dgm:t>
    </dgm:pt>
    <dgm:pt modelId="{DDBBCD31-F64D-4BF8-984E-362CA424DE43}" type="par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F6E462D8-4AC1-4E44-9F32-BA9C5FEF97C1}" type="sib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15D5EC52-2C49-473B-81DE-F7165E1D2FEF}">
      <dgm:prSet phldrT="[文字]"/>
      <dgm:spPr/>
      <dgm:t>
        <a:bodyPr/>
        <a:lstStyle/>
        <a:p>
          <a:r>
            <a:rPr lang="en-US" altLang="zh-TW" dirty="0"/>
            <a:t>Can Discriminator generate?</a:t>
          </a:r>
          <a:endParaRPr lang="zh-TW" altLang="en-US" dirty="0"/>
        </a:p>
      </dgm:t>
    </dgm:pt>
    <dgm:pt modelId="{C5460E1D-A6EA-4EBD-B58F-45F3A0A99B04}" type="par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059DD605-D3CE-41E6-91B6-61A32CA8B602}" type="sib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6D0E42B9-F60E-4133-9C08-7EAE6C73EE37}">
      <dgm:prSet phldrT="[文字]"/>
      <dgm:spPr/>
      <dgm:t>
        <a:bodyPr/>
        <a:lstStyle/>
        <a:p>
          <a:r>
            <a:rPr lang="en-US" altLang="zh-TW" dirty="0"/>
            <a:t>A little bit theory </a:t>
          </a:r>
          <a:endParaRPr lang="zh-TW" altLang="en-US" dirty="0"/>
        </a:p>
      </dgm:t>
    </dgm:pt>
    <dgm:pt modelId="{B55F807E-099B-400B-9017-C334CB05A599}" type="parTrans" cxnId="{F7B0AC52-7B00-4AAC-8E09-8039FEBFA991}">
      <dgm:prSet/>
      <dgm:spPr/>
    </dgm:pt>
    <dgm:pt modelId="{E296BB43-C3A6-4163-87C4-B2B3AD378F82}" type="sibTrans" cxnId="{F7B0AC52-7B00-4AAC-8E09-8039FEBFA991}">
      <dgm:prSet/>
      <dgm:spPr/>
    </dgm:pt>
    <dgm:pt modelId="{93870EFA-3811-40BF-8DC8-38257B822A7A}" type="pres">
      <dgm:prSet presAssocID="{3F9F8148-CC27-44D0-AD70-19733956762F}" presName="linear" presStyleCnt="0">
        <dgm:presLayoutVars>
          <dgm:animLvl val="lvl"/>
          <dgm:resizeHandles val="exact"/>
        </dgm:presLayoutVars>
      </dgm:prSet>
      <dgm:spPr/>
    </dgm:pt>
    <dgm:pt modelId="{1854A2D6-3681-4895-8729-28302E1F7600}" type="pres">
      <dgm:prSet presAssocID="{DB4AB013-B31D-4AB5-AAFD-F6A0CF1158D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DF23DF3-881E-4560-8B5D-90C778EDA8D8}" type="pres">
      <dgm:prSet presAssocID="{9C00F411-FF23-49C6-9152-D75CFE4DDFBD}" presName="spacer" presStyleCnt="0"/>
      <dgm:spPr/>
    </dgm:pt>
    <dgm:pt modelId="{007462BF-A7F8-4BC1-8920-8E6B9D2110D1}" type="pres">
      <dgm:prSet presAssocID="{DA1F8A4C-8CF8-47B5-AB4D-595B8D678C3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6572CD0-F99A-450F-9D2C-E4783B126286}" type="pres">
      <dgm:prSet presAssocID="{C95890AD-54E6-47AB-8ADF-32C2C2FF5744}" presName="spacer" presStyleCnt="0"/>
      <dgm:spPr/>
    </dgm:pt>
    <dgm:pt modelId="{4E8EF002-F983-4564-8841-F9EF60298D12}" type="pres">
      <dgm:prSet presAssocID="{58A42B04-3017-4D7F-AE03-4CDB20E6D1B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3F7E07A-4CB0-4553-B9F7-84E4D6FC93FB}" type="pres">
      <dgm:prSet presAssocID="{F6E462D8-4AC1-4E44-9F32-BA9C5FEF97C1}" presName="spacer" presStyleCnt="0"/>
      <dgm:spPr/>
    </dgm:pt>
    <dgm:pt modelId="{652B5942-418F-4420-8E08-ED0C5B52A2E9}" type="pres">
      <dgm:prSet presAssocID="{15D5EC52-2C49-473B-81DE-F7165E1D2FE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142C854-0A3F-4913-8E8B-0C8DD0672A66}" type="pres">
      <dgm:prSet presAssocID="{059DD605-D3CE-41E6-91B6-61A32CA8B602}" presName="spacer" presStyleCnt="0"/>
      <dgm:spPr/>
    </dgm:pt>
    <dgm:pt modelId="{99C5DB17-E09B-4062-A453-58824B10BCDE}" type="pres">
      <dgm:prSet presAssocID="{6D0E42B9-F60E-4133-9C08-7EAE6C73EE3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C56D805-6887-4DF2-9229-776E64B5E154}" type="presOf" srcId="{DB4AB013-B31D-4AB5-AAFD-F6A0CF1158D9}" destId="{1854A2D6-3681-4895-8729-28302E1F7600}" srcOrd="0" destOrd="0" presId="urn:microsoft.com/office/officeart/2005/8/layout/vList2"/>
    <dgm:cxn modelId="{2F437A1F-145C-46C2-9E7B-8E7736F0243F}" srcId="{3F9F8148-CC27-44D0-AD70-19733956762F}" destId="{DB4AB013-B31D-4AB5-AAFD-F6A0CF1158D9}" srcOrd="0" destOrd="0" parTransId="{2A303853-7395-4286-9799-A72F2907952E}" sibTransId="{9C00F411-FF23-49C6-9152-D75CFE4DDFBD}"/>
    <dgm:cxn modelId="{F7B0AC52-7B00-4AAC-8E09-8039FEBFA991}" srcId="{3F9F8148-CC27-44D0-AD70-19733956762F}" destId="{6D0E42B9-F60E-4133-9C08-7EAE6C73EE37}" srcOrd="4" destOrd="0" parTransId="{B55F807E-099B-400B-9017-C334CB05A599}" sibTransId="{E296BB43-C3A6-4163-87C4-B2B3AD378F82}"/>
    <dgm:cxn modelId="{D77D4D56-D0B2-4309-A206-2AAEF393B074}" srcId="{3F9F8148-CC27-44D0-AD70-19733956762F}" destId="{DA1F8A4C-8CF8-47B5-AB4D-595B8D678C3D}" srcOrd="1" destOrd="0" parTransId="{6EF7F0CC-6D5F-4A10-AD9E-0459BD86B583}" sibTransId="{C95890AD-54E6-47AB-8ADF-32C2C2FF5744}"/>
    <dgm:cxn modelId="{DF68265B-BBB8-4F72-84B4-42DFC3BC947B}" type="presOf" srcId="{15D5EC52-2C49-473B-81DE-F7165E1D2FEF}" destId="{652B5942-418F-4420-8E08-ED0C5B52A2E9}" srcOrd="0" destOrd="0" presId="urn:microsoft.com/office/officeart/2005/8/layout/vList2"/>
    <dgm:cxn modelId="{14FB0172-6695-402F-9756-360CBA7181AB}" type="presOf" srcId="{3F9F8148-CC27-44D0-AD70-19733956762F}" destId="{93870EFA-3811-40BF-8DC8-38257B822A7A}" srcOrd="0" destOrd="0" presId="urn:microsoft.com/office/officeart/2005/8/layout/vList2"/>
    <dgm:cxn modelId="{3E61A9B8-C876-42E0-BC0B-A4F4A6425B20}" type="presOf" srcId="{58A42B04-3017-4D7F-AE03-4CDB20E6D1B3}" destId="{4E8EF002-F983-4564-8841-F9EF60298D12}" srcOrd="0" destOrd="0" presId="urn:microsoft.com/office/officeart/2005/8/layout/vList2"/>
    <dgm:cxn modelId="{7071BBC1-94F8-4C32-871C-2C7BE413D121}" type="presOf" srcId="{DA1F8A4C-8CF8-47B5-AB4D-595B8D678C3D}" destId="{007462BF-A7F8-4BC1-8920-8E6B9D2110D1}" srcOrd="0" destOrd="0" presId="urn:microsoft.com/office/officeart/2005/8/layout/vList2"/>
    <dgm:cxn modelId="{02589BC9-D423-4F36-B259-4DE6918E9B6B}" type="presOf" srcId="{6D0E42B9-F60E-4133-9C08-7EAE6C73EE37}" destId="{99C5DB17-E09B-4062-A453-58824B10BCDE}" srcOrd="0" destOrd="0" presId="urn:microsoft.com/office/officeart/2005/8/layout/vList2"/>
    <dgm:cxn modelId="{1DE37DFA-936A-4416-AF30-66E9F31B4BF2}" srcId="{3F9F8148-CC27-44D0-AD70-19733956762F}" destId="{15D5EC52-2C49-473B-81DE-F7165E1D2FEF}" srcOrd="3" destOrd="0" parTransId="{C5460E1D-A6EA-4EBD-B58F-45F3A0A99B04}" sibTransId="{059DD605-D3CE-41E6-91B6-61A32CA8B602}"/>
    <dgm:cxn modelId="{927B41FD-7154-4D27-A136-319753A89326}" srcId="{3F9F8148-CC27-44D0-AD70-19733956762F}" destId="{58A42B04-3017-4D7F-AE03-4CDB20E6D1B3}" srcOrd="2" destOrd="0" parTransId="{DDBBCD31-F64D-4BF8-984E-362CA424DE43}" sibTransId="{F6E462D8-4AC1-4E44-9F32-BA9C5FEF97C1}"/>
    <dgm:cxn modelId="{B62BCE54-2550-4DF8-BAAE-56E9529D94AA}" type="presParOf" srcId="{93870EFA-3811-40BF-8DC8-38257B822A7A}" destId="{1854A2D6-3681-4895-8729-28302E1F7600}" srcOrd="0" destOrd="0" presId="urn:microsoft.com/office/officeart/2005/8/layout/vList2"/>
    <dgm:cxn modelId="{99FF8532-6B4C-4014-AE7A-0447DE06ED5D}" type="presParOf" srcId="{93870EFA-3811-40BF-8DC8-38257B822A7A}" destId="{1DF23DF3-881E-4560-8B5D-90C778EDA8D8}" srcOrd="1" destOrd="0" presId="urn:microsoft.com/office/officeart/2005/8/layout/vList2"/>
    <dgm:cxn modelId="{3E671542-9075-402F-8CDF-E10D60CFA8C6}" type="presParOf" srcId="{93870EFA-3811-40BF-8DC8-38257B822A7A}" destId="{007462BF-A7F8-4BC1-8920-8E6B9D2110D1}" srcOrd="2" destOrd="0" presId="urn:microsoft.com/office/officeart/2005/8/layout/vList2"/>
    <dgm:cxn modelId="{04F3A8C6-BAA4-41DC-A9D9-F1FB016CC05F}" type="presParOf" srcId="{93870EFA-3811-40BF-8DC8-38257B822A7A}" destId="{46572CD0-F99A-450F-9D2C-E4783B126286}" srcOrd="3" destOrd="0" presId="urn:microsoft.com/office/officeart/2005/8/layout/vList2"/>
    <dgm:cxn modelId="{28047307-7166-470D-9410-4D7897AE6920}" type="presParOf" srcId="{93870EFA-3811-40BF-8DC8-38257B822A7A}" destId="{4E8EF002-F983-4564-8841-F9EF60298D12}" srcOrd="4" destOrd="0" presId="urn:microsoft.com/office/officeart/2005/8/layout/vList2"/>
    <dgm:cxn modelId="{0365059C-0F0B-4127-B7C4-632F7DDE9FED}" type="presParOf" srcId="{93870EFA-3811-40BF-8DC8-38257B822A7A}" destId="{03F7E07A-4CB0-4553-B9F7-84E4D6FC93FB}" srcOrd="5" destOrd="0" presId="urn:microsoft.com/office/officeart/2005/8/layout/vList2"/>
    <dgm:cxn modelId="{824BF933-AA85-4CDE-AD7D-C3C90EBF8733}" type="presParOf" srcId="{93870EFA-3811-40BF-8DC8-38257B822A7A}" destId="{652B5942-418F-4420-8E08-ED0C5B52A2E9}" srcOrd="6" destOrd="0" presId="urn:microsoft.com/office/officeart/2005/8/layout/vList2"/>
    <dgm:cxn modelId="{CE1971E5-378D-4F60-B5FD-E8BE58FD4A07}" type="presParOf" srcId="{93870EFA-3811-40BF-8DC8-38257B822A7A}" destId="{6142C854-0A3F-4913-8E8B-0C8DD0672A66}" srcOrd="7" destOrd="0" presId="urn:microsoft.com/office/officeart/2005/8/layout/vList2"/>
    <dgm:cxn modelId="{BBCF7C6A-A8DB-4F08-AA8C-97563C09EFA1}" type="presParOf" srcId="{93870EFA-3811-40BF-8DC8-38257B822A7A}" destId="{99C5DB17-E09B-4062-A453-58824B10BCD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9F8148-CC27-44D0-AD70-19733956762F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DB4AB013-B31D-4AB5-AAFD-F6A0CF1158D9}">
      <dgm:prSet phldrT="[文字]"/>
      <dgm:spPr/>
      <dgm:t>
        <a:bodyPr/>
        <a:lstStyle/>
        <a:p>
          <a:r>
            <a:rPr lang="en-US" altLang="zh-TW" dirty="0"/>
            <a:t>Basic Idea of GAN</a:t>
          </a:r>
          <a:endParaRPr lang="zh-TW" altLang="en-US" dirty="0"/>
        </a:p>
      </dgm:t>
    </dgm:pt>
    <dgm:pt modelId="{2A303853-7395-4286-9799-A72F2907952E}" type="par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9C00F411-FF23-49C6-9152-D75CFE4DDFBD}" type="sib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DA1F8A4C-8CF8-47B5-AB4D-595B8D678C3D}">
      <dgm:prSet phldrT="[文字]"/>
      <dgm:spPr/>
      <dgm:t>
        <a:bodyPr/>
        <a:lstStyle/>
        <a:p>
          <a:r>
            <a:rPr lang="en-US" altLang="zh-TW" dirty="0"/>
            <a:t>GAN as structured learning</a:t>
          </a:r>
          <a:endParaRPr lang="zh-TW" altLang="en-US" dirty="0"/>
        </a:p>
      </dgm:t>
    </dgm:pt>
    <dgm:pt modelId="{6EF7F0CC-6D5F-4A10-AD9E-0459BD86B583}" type="par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C95890AD-54E6-47AB-8ADF-32C2C2FF5744}" type="sib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58A42B04-3017-4D7F-AE03-4CDB20E6D1B3}">
      <dgm:prSet phldrT="[文字]"/>
      <dgm:spPr/>
      <dgm:t>
        <a:bodyPr/>
        <a:lstStyle/>
        <a:p>
          <a:r>
            <a:rPr lang="en-US" altLang="zh-TW" dirty="0"/>
            <a:t>Can Generator learn by itself?</a:t>
          </a:r>
          <a:endParaRPr lang="zh-TW" altLang="en-US" dirty="0"/>
        </a:p>
      </dgm:t>
    </dgm:pt>
    <dgm:pt modelId="{DDBBCD31-F64D-4BF8-984E-362CA424DE43}" type="par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F6E462D8-4AC1-4E44-9F32-BA9C5FEF97C1}" type="sib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15D5EC52-2C49-473B-81DE-F7165E1D2FEF}">
      <dgm:prSet phldrT="[文字]"/>
      <dgm:spPr/>
      <dgm:t>
        <a:bodyPr/>
        <a:lstStyle/>
        <a:p>
          <a:r>
            <a:rPr lang="en-US" altLang="zh-TW" dirty="0"/>
            <a:t>Can Discriminator generate?</a:t>
          </a:r>
          <a:endParaRPr lang="zh-TW" altLang="en-US" dirty="0"/>
        </a:p>
      </dgm:t>
    </dgm:pt>
    <dgm:pt modelId="{C5460E1D-A6EA-4EBD-B58F-45F3A0A99B04}" type="par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059DD605-D3CE-41E6-91B6-61A32CA8B602}" type="sib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6D0E42B9-F60E-4133-9C08-7EAE6C73EE37}">
      <dgm:prSet phldrT="[文字]"/>
      <dgm:spPr/>
      <dgm:t>
        <a:bodyPr/>
        <a:lstStyle/>
        <a:p>
          <a:r>
            <a:rPr lang="en-US" altLang="zh-TW" dirty="0"/>
            <a:t>A little bit theory </a:t>
          </a:r>
          <a:endParaRPr lang="zh-TW" altLang="en-US" dirty="0"/>
        </a:p>
      </dgm:t>
    </dgm:pt>
    <dgm:pt modelId="{B55F807E-099B-400B-9017-C334CB05A599}" type="parTrans" cxnId="{F7B0AC52-7B00-4AAC-8E09-8039FEBFA991}">
      <dgm:prSet/>
      <dgm:spPr/>
    </dgm:pt>
    <dgm:pt modelId="{E296BB43-C3A6-4163-87C4-B2B3AD378F82}" type="sibTrans" cxnId="{F7B0AC52-7B00-4AAC-8E09-8039FEBFA991}">
      <dgm:prSet/>
      <dgm:spPr/>
    </dgm:pt>
    <dgm:pt modelId="{93870EFA-3811-40BF-8DC8-38257B822A7A}" type="pres">
      <dgm:prSet presAssocID="{3F9F8148-CC27-44D0-AD70-19733956762F}" presName="linear" presStyleCnt="0">
        <dgm:presLayoutVars>
          <dgm:animLvl val="lvl"/>
          <dgm:resizeHandles val="exact"/>
        </dgm:presLayoutVars>
      </dgm:prSet>
      <dgm:spPr/>
    </dgm:pt>
    <dgm:pt modelId="{1854A2D6-3681-4895-8729-28302E1F7600}" type="pres">
      <dgm:prSet presAssocID="{DB4AB013-B31D-4AB5-AAFD-F6A0CF1158D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DF23DF3-881E-4560-8B5D-90C778EDA8D8}" type="pres">
      <dgm:prSet presAssocID="{9C00F411-FF23-49C6-9152-D75CFE4DDFBD}" presName="spacer" presStyleCnt="0"/>
      <dgm:spPr/>
    </dgm:pt>
    <dgm:pt modelId="{007462BF-A7F8-4BC1-8920-8E6B9D2110D1}" type="pres">
      <dgm:prSet presAssocID="{DA1F8A4C-8CF8-47B5-AB4D-595B8D678C3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6572CD0-F99A-450F-9D2C-E4783B126286}" type="pres">
      <dgm:prSet presAssocID="{C95890AD-54E6-47AB-8ADF-32C2C2FF5744}" presName="spacer" presStyleCnt="0"/>
      <dgm:spPr/>
    </dgm:pt>
    <dgm:pt modelId="{4E8EF002-F983-4564-8841-F9EF60298D12}" type="pres">
      <dgm:prSet presAssocID="{58A42B04-3017-4D7F-AE03-4CDB20E6D1B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3F7E07A-4CB0-4553-B9F7-84E4D6FC93FB}" type="pres">
      <dgm:prSet presAssocID="{F6E462D8-4AC1-4E44-9F32-BA9C5FEF97C1}" presName="spacer" presStyleCnt="0"/>
      <dgm:spPr/>
    </dgm:pt>
    <dgm:pt modelId="{652B5942-418F-4420-8E08-ED0C5B52A2E9}" type="pres">
      <dgm:prSet presAssocID="{15D5EC52-2C49-473B-81DE-F7165E1D2FE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142C854-0A3F-4913-8E8B-0C8DD0672A66}" type="pres">
      <dgm:prSet presAssocID="{059DD605-D3CE-41E6-91B6-61A32CA8B602}" presName="spacer" presStyleCnt="0"/>
      <dgm:spPr/>
    </dgm:pt>
    <dgm:pt modelId="{99C5DB17-E09B-4062-A453-58824B10BCDE}" type="pres">
      <dgm:prSet presAssocID="{6D0E42B9-F60E-4133-9C08-7EAE6C73EE3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C56D805-6887-4DF2-9229-776E64B5E154}" type="presOf" srcId="{DB4AB013-B31D-4AB5-AAFD-F6A0CF1158D9}" destId="{1854A2D6-3681-4895-8729-28302E1F7600}" srcOrd="0" destOrd="0" presId="urn:microsoft.com/office/officeart/2005/8/layout/vList2"/>
    <dgm:cxn modelId="{2F437A1F-145C-46C2-9E7B-8E7736F0243F}" srcId="{3F9F8148-CC27-44D0-AD70-19733956762F}" destId="{DB4AB013-B31D-4AB5-AAFD-F6A0CF1158D9}" srcOrd="0" destOrd="0" parTransId="{2A303853-7395-4286-9799-A72F2907952E}" sibTransId="{9C00F411-FF23-49C6-9152-D75CFE4DDFBD}"/>
    <dgm:cxn modelId="{F7B0AC52-7B00-4AAC-8E09-8039FEBFA991}" srcId="{3F9F8148-CC27-44D0-AD70-19733956762F}" destId="{6D0E42B9-F60E-4133-9C08-7EAE6C73EE37}" srcOrd="4" destOrd="0" parTransId="{B55F807E-099B-400B-9017-C334CB05A599}" sibTransId="{E296BB43-C3A6-4163-87C4-B2B3AD378F82}"/>
    <dgm:cxn modelId="{D77D4D56-D0B2-4309-A206-2AAEF393B074}" srcId="{3F9F8148-CC27-44D0-AD70-19733956762F}" destId="{DA1F8A4C-8CF8-47B5-AB4D-595B8D678C3D}" srcOrd="1" destOrd="0" parTransId="{6EF7F0CC-6D5F-4A10-AD9E-0459BD86B583}" sibTransId="{C95890AD-54E6-47AB-8ADF-32C2C2FF5744}"/>
    <dgm:cxn modelId="{DF68265B-BBB8-4F72-84B4-42DFC3BC947B}" type="presOf" srcId="{15D5EC52-2C49-473B-81DE-F7165E1D2FEF}" destId="{652B5942-418F-4420-8E08-ED0C5B52A2E9}" srcOrd="0" destOrd="0" presId="urn:microsoft.com/office/officeart/2005/8/layout/vList2"/>
    <dgm:cxn modelId="{14FB0172-6695-402F-9756-360CBA7181AB}" type="presOf" srcId="{3F9F8148-CC27-44D0-AD70-19733956762F}" destId="{93870EFA-3811-40BF-8DC8-38257B822A7A}" srcOrd="0" destOrd="0" presId="urn:microsoft.com/office/officeart/2005/8/layout/vList2"/>
    <dgm:cxn modelId="{3E61A9B8-C876-42E0-BC0B-A4F4A6425B20}" type="presOf" srcId="{58A42B04-3017-4D7F-AE03-4CDB20E6D1B3}" destId="{4E8EF002-F983-4564-8841-F9EF60298D12}" srcOrd="0" destOrd="0" presId="urn:microsoft.com/office/officeart/2005/8/layout/vList2"/>
    <dgm:cxn modelId="{7071BBC1-94F8-4C32-871C-2C7BE413D121}" type="presOf" srcId="{DA1F8A4C-8CF8-47B5-AB4D-595B8D678C3D}" destId="{007462BF-A7F8-4BC1-8920-8E6B9D2110D1}" srcOrd="0" destOrd="0" presId="urn:microsoft.com/office/officeart/2005/8/layout/vList2"/>
    <dgm:cxn modelId="{02589BC9-D423-4F36-B259-4DE6918E9B6B}" type="presOf" srcId="{6D0E42B9-F60E-4133-9C08-7EAE6C73EE37}" destId="{99C5DB17-E09B-4062-A453-58824B10BCDE}" srcOrd="0" destOrd="0" presId="urn:microsoft.com/office/officeart/2005/8/layout/vList2"/>
    <dgm:cxn modelId="{1DE37DFA-936A-4416-AF30-66E9F31B4BF2}" srcId="{3F9F8148-CC27-44D0-AD70-19733956762F}" destId="{15D5EC52-2C49-473B-81DE-F7165E1D2FEF}" srcOrd="3" destOrd="0" parTransId="{C5460E1D-A6EA-4EBD-B58F-45F3A0A99B04}" sibTransId="{059DD605-D3CE-41E6-91B6-61A32CA8B602}"/>
    <dgm:cxn modelId="{927B41FD-7154-4D27-A136-319753A89326}" srcId="{3F9F8148-CC27-44D0-AD70-19733956762F}" destId="{58A42B04-3017-4D7F-AE03-4CDB20E6D1B3}" srcOrd="2" destOrd="0" parTransId="{DDBBCD31-F64D-4BF8-984E-362CA424DE43}" sibTransId="{F6E462D8-4AC1-4E44-9F32-BA9C5FEF97C1}"/>
    <dgm:cxn modelId="{B62BCE54-2550-4DF8-BAAE-56E9529D94AA}" type="presParOf" srcId="{93870EFA-3811-40BF-8DC8-38257B822A7A}" destId="{1854A2D6-3681-4895-8729-28302E1F7600}" srcOrd="0" destOrd="0" presId="urn:microsoft.com/office/officeart/2005/8/layout/vList2"/>
    <dgm:cxn modelId="{99FF8532-6B4C-4014-AE7A-0447DE06ED5D}" type="presParOf" srcId="{93870EFA-3811-40BF-8DC8-38257B822A7A}" destId="{1DF23DF3-881E-4560-8B5D-90C778EDA8D8}" srcOrd="1" destOrd="0" presId="urn:microsoft.com/office/officeart/2005/8/layout/vList2"/>
    <dgm:cxn modelId="{3E671542-9075-402F-8CDF-E10D60CFA8C6}" type="presParOf" srcId="{93870EFA-3811-40BF-8DC8-38257B822A7A}" destId="{007462BF-A7F8-4BC1-8920-8E6B9D2110D1}" srcOrd="2" destOrd="0" presId="urn:microsoft.com/office/officeart/2005/8/layout/vList2"/>
    <dgm:cxn modelId="{04F3A8C6-BAA4-41DC-A9D9-F1FB016CC05F}" type="presParOf" srcId="{93870EFA-3811-40BF-8DC8-38257B822A7A}" destId="{46572CD0-F99A-450F-9D2C-E4783B126286}" srcOrd="3" destOrd="0" presId="urn:microsoft.com/office/officeart/2005/8/layout/vList2"/>
    <dgm:cxn modelId="{28047307-7166-470D-9410-4D7897AE6920}" type="presParOf" srcId="{93870EFA-3811-40BF-8DC8-38257B822A7A}" destId="{4E8EF002-F983-4564-8841-F9EF60298D12}" srcOrd="4" destOrd="0" presId="urn:microsoft.com/office/officeart/2005/8/layout/vList2"/>
    <dgm:cxn modelId="{0365059C-0F0B-4127-B7C4-632F7DDE9FED}" type="presParOf" srcId="{93870EFA-3811-40BF-8DC8-38257B822A7A}" destId="{03F7E07A-4CB0-4553-B9F7-84E4D6FC93FB}" srcOrd="5" destOrd="0" presId="urn:microsoft.com/office/officeart/2005/8/layout/vList2"/>
    <dgm:cxn modelId="{824BF933-AA85-4CDE-AD7D-C3C90EBF8733}" type="presParOf" srcId="{93870EFA-3811-40BF-8DC8-38257B822A7A}" destId="{652B5942-418F-4420-8E08-ED0C5B52A2E9}" srcOrd="6" destOrd="0" presId="urn:microsoft.com/office/officeart/2005/8/layout/vList2"/>
    <dgm:cxn modelId="{CE1971E5-378D-4F60-B5FD-E8BE58FD4A07}" type="presParOf" srcId="{93870EFA-3811-40BF-8DC8-38257B822A7A}" destId="{6142C854-0A3F-4913-8E8B-0C8DD0672A66}" srcOrd="7" destOrd="0" presId="urn:microsoft.com/office/officeart/2005/8/layout/vList2"/>
    <dgm:cxn modelId="{BBCF7C6A-A8DB-4F08-AA8C-97563C09EFA1}" type="presParOf" srcId="{93870EFA-3811-40BF-8DC8-38257B822A7A}" destId="{99C5DB17-E09B-4062-A453-58824B10BCD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0EFC93-5048-484F-B670-D73DA66586D8}" type="doc">
      <dgm:prSet loTypeId="urn:microsoft.com/office/officeart/2005/8/layout/equation2" loCatId="relationship" qsTypeId="urn:microsoft.com/office/officeart/2005/8/quickstyle/simple1" qsCatId="simple" csTypeId="urn:microsoft.com/office/officeart/2005/8/colors/colorful4" csCatId="colorful" phldr="1"/>
      <dgm:spPr/>
    </dgm:pt>
    <dgm:pt modelId="{9D74AAD5-5DBC-4D8A-AF9B-F7DE6F1FD674}">
      <dgm:prSet phldrT="[文字]" custT="1"/>
      <dgm:spPr/>
      <dgm:t>
        <a:bodyPr/>
        <a:lstStyle/>
        <a:p>
          <a:r>
            <a:rPr lang="en-US" altLang="zh-TW" sz="2400" dirty="0"/>
            <a:t>Bottom Up</a:t>
          </a:r>
          <a:endParaRPr lang="zh-TW" altLang="en-US" sz="2400" dirty="0"/>
        </a:p>
      </dgm:t>
    </dgm:pt>
    <dgm:pt modelId="{1E859A8E-92F6-4991-8B7F-664A5B5A2D3F}" type="parTrans" cxnId="{AD549861-0270-4387-971D-147997FAFAC7}">
      <dgm:prSet/>
      <dgm:spPr/>
      <dgm:t>
        <a:bodyPr/>
        <a:lstStyle/>
        <a:p>
          <a:endParaRPr lang="zh-TW" altLang="en-US"/>
        </a:p>
      </dgm:t>
    </dgm:pt>
    <dgm:pt modelId="{FECDCEF2-062A-4351-8EED-5FAB1CE91BA2}" type="sibTrans" cxnId="{AD549861-0270-4387-971D-147997FAFAC7}">
      <dgm:prSet/>
      <dgm:spPr/>
      <dgm:t>
        <a:bodyPr/>
        <a:lstStyle/>
        <a:p>
          <a:endParaRPr lang="zh-TW" altLang="en-US"/>
        </a:p>
      </dgm:t>
    </dgm:pt>
    <dgm:pt modelId="{3209BBC2-3733-46E4-BE27-F1BD5CB84C26}">
      <dgm:prSet phldrT="[文字]" custT="1"/>
      <dgm:spPr/>
      <dgm:t>
        <a:bodyPr/>
        <a:lstStyle/>
        <a:p>
          <a:r>
            <a:rPr lang="en-US" altLang="zh-TW" sz="2400" dirty="0"/>
            <a:t>Top</a:t>
          </a:r>
        </a:p>
        <a:p>
          <a:r>
            <a:rPr lang="en-US" altLang="zh-TW" sz="2400" dirty="0"/>
            <a:t>Down</a:t>
          </a:r>
          <a:endParaRPr lang="zh-TW" altLang="en-US" sz="2400" dirty="0"/>
        </a:p>
      </dgm:t>
    </dgm:pt>
    <dgm:pt modelId="{FCA78912-D62B-41BE-BF89-7CA99524664A}" type="parTrans" cxnId="{E96D680D-D45E-4FA1-8D5E-A8B5E60817DD}">
      <dgm:prSet/>
      <dgm:spPr/>
      <dgm:t>
        <a:bodyPr/>
        <a:lstStyle/>
        <a:p>
          <a:endParaRPr lang="zh-TW" altLang="en-US"/>
        </a:p>
      </dgm:t>
    </dgm:pt>
    <dgm:pt modelId="{0494B8AA-BF7B-4171-BC3F-CA162FAC6AC3}" type="sibTrans" cxnId="{E96D680D-D45E-4FA1-8D5E-A8B5E60817DD}">
      <dgm:prSet/>
      <dgm:spPr/>
      <dgm:t>
        <a:bodyPr/>
        <a:lstStyle/>
        <a:p>
          <a:endParaRPr lang="zh-TW" altLang="en-US"/>
        </a:p>
      </dgm:t>
    </dgm:pt>
    <dgm:pt modelId="{6F538C92-D99E-4F39-BBB3-8A9614E4D69B}">
      <dgm:prSet phldrT="[文字]" custT="1"/>
      <dgm:spPr/>
      <dgm:t>
        <a:bodyPr/>
        <a:lstStyle/>
        <a:p>
          <a:r>
            <a:rPr lang="en-US" altLang="zh-TW" sz="2400" dirty="0"/>
            <a:t>Generative Adversarial Network (GAN)</a:t>
          </a:r>
          <a:endParaRPr lang="zh-TW" altLang="en-US" sz="2400" dirty="0"/>
        </a:p>
      </dgm:t>
    </dgm:pt>
    <dgm:pt modelId="{5D3381F2-1099-4951-940F-BCE9F81C1573}" type="parTrans" cxnId="{E73CA485-2758-48DA-B780-A882E0B8229D}">
      <dgm:prSet/>
      <dgm:spPr/>
      <dgm:t>
        <a:bodyPr/>
        <a:lstStyle/>
        <a:p>
          <a:endParaRPr lang="zh-TW" altLang="en-US"/>
        </a:p>
      </dgm:t>
    </dgm:pt>
    <dgm:pt modelId="{5725E488-2075-4187-8B70-FF83F4742466}" type="sibTrans" cxnId="{E73CA485-2758-48DA-B780-A882E0B8229D}">
      <dgm:prSet/>
      <dgm:spPr/>
      <dgm:t>
        <a:bodyPr/>
        <a:lstStyle/>
        <a:p>
          <a:endParaRPr lang="zh-TW" altLang="en-US"/>
        </a:p>
      </dgm:t>
    </dgm:pt>
    <dgm:pt modelId="{2C93D1AB-8E66-451D-BBA8-7934BAF96349}" type="pres">
      <dgm:prSet presAssocID="{1B0EFC93-5048-484F-B670-D73DA66586D8}" presName="Name0" presStyleCnt="0">
        <dgm:presLayoutVars>
          <dgm:dir/>
          <dgm:resizeHandles val="exact"/>
        </dgm:presLayoutVars>
      </dgm:prSet>
      <dgm:spPr/>
    </dgm:pt>
    <dgm:pt modelId="{003FA940-022B-4BDE-9CE3-1AE02E764101}" type="pres">
      <dgm:prSet presAssocID="{1B0EFC93-5048-484F-B670-D73DA66586D8}" presName="vNodes" presStyleCnt="0"/>
      <dgm:spPr/>
    </dgm:pt>
    <dgm:pt modelId="{88C5FCFF-A143-4610-9771-20197DEDA499}" type="pres">
      <dgm:prSet presAssocID="{9D74AAD5-5DBC-4D8A-AF9B-F7DE6F1FD674}" presName="node" presStyleLbl="node1" presStyleIdx="0" presStyleCnt="3">
        <dgm:presLayoutVars>
          <dgm:bulletEnabled val="1"/>
        </dgm:presLayoutVars>
      </dgm:prSet>
      <dgm:spPr/>
    </dgm:pt>
    <dgm:pt modelId="{DF3FAD8B-75C9-4BFB-8F30-71FC741E3256}" type="pres">
      <dgm:prSet presAssocID="{FECDCEF2-062A-4351-8EED-5FAB1CE91BA2}" presName="spacerT" presStyleCnt="0"/>
      <dgm:spPr/>
    </dgm:pt>
    <dgm:pt modelId="{909E2B40-CBE6-41C2-A62C-354402C71011}" type="pres">
      <dgm:prSet presAssocID="{FECDCEF2-062A-4351-8EED-5FAB1CE91BA2}" presName="sibTrans" presStyleLbl="sibTrans2D1" presStyleIdx="0" presStyleCnt="2"/>
      <dgm:spPr/>
    </dgm:pt>
    <dgm:pt modelId="{7CB23B15-5DD7-4CE6-8258-F684BF4CC50A}" type="pres">
      <dgm:prSet presAssocID="{FECDCEF2-062A-4351-8EED-5FAB1CE91BA2}" presName="spacerB" presStyleCnt="0"/>
      <dgm:spPr/>
    </dgm:pt>
    <dgm:pt modelId="{BEB455FD-0CCB-40BF-A1D9-05024398ED44}" type="pres">
      <dgm:prSet presAssocID="{3209BBC2-3733-46E4-BE27-F1BD5CB84C26}" presName="node" presStyleLbl="node1" presStyleIdx="1" presStyleCnt="3">
        <dgm:presLayoutVars>
          <dgm:bulletEnabled val="1"/>
        </dgm:presLayoutVars>
      </dgm:prSet>
      <dgm:spPr/>
    </dgm:pt>
    <dgm:pt modelId="{ED28DBDE-5AB6-4947-987E-D33229914AE4}" type="pres">
      <dgm:prSet presAssocID="{1B0EFC93-5048-484F-B670-D73DA66586D8}" presName="sibTransLast" presStyleLbl="sibTrans2D1" presStyleIdx="1" presStyleCnt="2"/>
      <dgm:spPr/>
    </dgm:pt>
    <dgm:pt modelId="{2A993F92-AD62-4A6D-A8B7-CED33060C40E}" type="pres">
      <dgm:prSet presAssocID="{1B0EFC93-5048-484F-B670-D73DA66586D8}" presName="connectorText" presStyleLbl="sibTrans2D1" presStyleIdx="1" presStyleCnt="2"/>
      <dgm:spPr/>
    </dgm:pt>
    <dgm:pt modelId="{0EC821C6-4262-41E5-A032-50774887146E}" type="pres">
      <dgm:prSet presAssocID="{1B0EFC93-5048-484F-B670-D73DA66586D8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6F680D02-B11E-49B2-B057-77ABCBEE28CD}" type="presOf" srcId="{0494B8AA-BF7B-4171-BC3F-CA162FAC6AC3}" destId="{ED28DBDE-5AB6-4947-987E-D33229914AE4}" srcOrd="0" destOrd="0" presId="urn:microsoft.com/office/officeart/2005/8/layout/equation2"/>
    <dgm:cxn modelId="{E96D680D-D45E-4FA1-8D5E-A8B5E60817DD}" srcId="{1B0EFC93-5048-484F-B670-D73DA66586D8}" destId="{3209BBC2-3733-46E4-BE27-F1BD5CB84C26}" srcOrd="1" destOrd="0" parTransId="{FCA78912-D62B-41BE-BF89-7CA99524664A}" sibTransId="{0494B8AA-BF7B-4171-BC3F-CA162FAC6AC3}"/>
    <dgm:cxn modelId="{AAACA23C-5094-4279-9F29-E9E2213E944A}" type="presOf" srcId="{3209BBC2-3733-46E4-BE27-F1BD5CB84C26}" destId="{BEB455FD-0CCB-40BF-A1D9-05024398ED44}" srcOrd="0" destOrd="0" presId="urn:microsoft.com/office/officeart/2005/8/layout/equation2"/>
    <dgm:cxn modelId="{5F6F1F5B-36D3-4432-8366-3894FF6757F0}" type="presOf" srcId="{1B0EFC93-5048-484F-B670-D73DA66586D8}" destId="{2C93D1AB-8E66-451D-BBA8-7934BAF96349}" srcOrd="0" destOrd="0" presId="urn:microsoft.com/office/officeart/2005/8/layout/equation2"/>
    <dgm:cxn modelId="{AD549861-0270-4387-971D-147997FAFAC7}" srcId="{1B0EFC93-5048-484F-B670-D73DA66586D8}" destId="{9D74AAD5-5DBC-4D8A-AF9B-F7DE6F1FD674}" srcOrd="0" destOrd="0" parTransId="{1E859A8E-92F6-4991-8B7F-664A5B5A2D3F}" sibTransId="{FECDCEF2-062A-4351-8EED-5FAB1CE91BA2}"/>
    <dgm:cxn modelId="{C1C04573-2AB4-4A1B-8D22-553137DB6DCD}" type="presOf" srcId="{9D74AAD5-5DBC-4D8A-AF9B-F7DE6F1FD674}" destId="{88C5FCFF-A143-4610-9771-20197DEDA499}" srcOrd="0" destOrd="0" presId="urn:microsoft.com/office/officeart/2005/8/layout/equation2"/>
    <dgm:cxn modelId="{E73CA485-2758-48DA-B780-A882E0B8229D}" srcId="{1B0EFC93-5048-484F-B670-D73DA66586D8}" destId="{6F538C92-D99E-4F39-BBB3-8A9614E4D69B}" srcOrd="2" destOrd="0" parTransId="{5D3381F2-1099-4951-940F-BCE9F81C1573}" sibTransId="{5725E488-2075-4187-8B70-FF83F4742466}"/>
    <dgm:cxn modelId="{D887CDA5-86DC-4F3E-9588-CF4F8EAE9D01}" type="presOf" srcId="{FECDCEF2-062A-4351-8EED-5FAB1CE91BA2}" destId="{909E2B40-CBE6-41C2-A62C-354402C71011}" srcOrd="0" destOrd="0" presId="urn:microsoft.com/office/officeart/2005/8/layout/equation2"/>
    <dgm:cxn modelId="{19A859BE-533B-4A42-9DB0-9B3D72AF5DF8}" type="presOf" srcId="{6F538C92-D99E-4F39-BBB3-8A9614E4D69B}" destId="{0EC821C6-4262-41E5-A032-50774887146E}" srcOrd="0" destOrd="0" presId="urn:microsoft.com/office/officeart/2005/8/layout/equation2"/>
    <dgm:cxn modelId="{41CBD0BF-BC8D-41CB-A787-0EFB0A552276}" type="presOf" srcId="{0494B8AA-BF7B-4171-BC3F-CA162FAC6AC3}" destId="{2A993F92-AD62-4A6D-A8B7-CED33060C40E}" srcOrd="1" destOrd="0" presId="urn:microsoft.com/office/officeart/2005/8/layout/equation2"/>
    <dgm:cxn modelId="{E789DDDF-4CD7-46AC-A9FA-96CF4794667D}" type="presParOf" srcId="{2C93D1AB-8E66-451D-BBA8-7934BAF96349}" destId="{003FA940-022B-4BDE-9CE3-1AE02E764101}" srcOrd="0" destOrd="0" presId="urn:microsoft.com/office/officeart/2005/8/layout/equation2"/>
    <dgm:cxn modelId="{4AF89516-8FCE-4480-B61F-0E990A4B59B3}" type="presParOf" srcId="{003FA940-022B-4BDE-9CE3-1AE02E764101}" destId="{88C5FCFF-A143-4610-9771-20197DEDA499}" srcOrd="0" destOrd="0" presId="urn:microsoft.com/office/officeart/2005/8/layout/equation2"/>
    <dgm:cxn modelId="{B7F55D67-7699-4530-BCE9-14A1DC102FF3}" type="presParOf" srcId="{003FA940-022B-4BDE-9CE3-1AE02E764101}" destId="{DF3FAD8B-75C9-4BFB-8F30-71FC741E3256}" srcOrd="1" destOrd="0" presId="urn:microsoft.com/office/officeart/2005/8/layout/equation2"/>
    <dgm:cxn modelId="{4CE706C9-BC5E-4337-856D-C28138691962}" type="presParOf" srcId="{003FA940-022B-4BDE-9CE3-1AE02E764101}" destId="{909E2B40-CBE6-41C2-A62C-354402C71011}" srcOrd="2" destOrd="0" presId="urn:microsoft.com/office/officeart/2005/8/layout/equation2"/>
    <dgm:cxn modelId="{F6D99E3A-5075-4D0A-9339-CE8F6E823119}" type="presParOf" srcId="{003FA940-022B-4BDE-9CE3-1AE02E764101}" destId="{7CB23B15-5DD7-4CE6-8258-F684BF4CC50A}" srcOrd="3" destOrd="0" presId="urn:microsoft.com/office/officeart/2005/8/layout/equation2"/>
    <dgm:cxn modelId="{CA9B4A50-A3B7-4C10-8EDD-49B377305622}" type="presParOf" srcId="{003FA940-022B-4BDE-9CE3-1AE02E764101}" destId="{BEB455FD-0CCB-40BF-A1D9-05024398ED44}" srcOrd="4" destOrd="0" presId="urn:microsoft.com/office/officeart/2005/8/layout/equation2"/>
    <dgm:cxn modelId="{46C87D24-0E9E-4C50-AE0B-9696D1DD0A40}" type="presParOf" srcId="{2C93D1AB-8E66-451D-BBA8-7934BAF96349}" destId="{ED28DBDE-5AB6-4947-987E-D33229914AE4}" srcOrd="1" destOrd="0" presId="urn:microsoft.com/office/officeart/2005/8/layout/equation2"/>
    <dgm:cxn modelId="{2FBD54AC-D046-466E-9166-E15BC52BFA37}" type="presParOf" srcId="{ED28DBDE-5AB6-4947-987E-D33229914AE4}" destId="{2A993F92-AD62-4A6D-A8B7-CED33060C40E}" srcOrd="0" destOrd="0" presId="urn:microsoft.com/office/officeart/2005/8/layout/equation2"/>
    <dgm:cxn modelId="{D38DDD5C-AF90-4ED2-876D-B1071AEA6FEE}" type="presParOf" srcId="{2C93D1AB-8E66-451D-BBA8-7934BAF96349}" destId="{0EC821C6-4262-41E5-A032-50774887146E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9F8148-CC27-44D0-AD70-19733956762F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DB4AB013-B31D-4AB5-AAFD-F6A0CF1158D9}">
      <dgm:prSet phldrT="[文字]"/>
      <dgm:spPr/>
      <dgm:t>
        <a:bodyPr/>
        <a:lstStyle/>
        <a:p>
          <a:r>
            <a:rPr lang="en-US" altLang="zh-TW" dirty="0"/>
            <a:t>Basic Idea of GAN</a:t>
          </a:r>
          <a:endParaRPr lang="zh-TW" altLang="en-US" dirty="0"/>
        </a:p>
      </dgm:t>
    </dgm:pt>
    <dgm:pt modelId="{2A303853-7395-4286-9799-A72F2907952E}" type="par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9C00F411-FF23-49C6-9152-D75CFE4DDFBD}" type="sib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DA1F8A4C-8CF8-47B5-AB4D-595B8D678C3D}">
      <dgm:prSet phldrT="[文字]"/>
      <dgm:spPr/>
      <dgm:t>
        <a:bodyPr/>
        <a:lstStyle/>
        <a:p>
          <a:r>
            <a:rPr lang="en-US" altLang="zh-TW" dirty="0"/>
            <a:t>GAN as structured learning</a:t>
          </a:r>
          <a:endParaRPr lang="zh-TW" altLang="en-US" dirty="0"/>
        </a:p>
      </dgm:t>
    </dgm:pt>
    <dgm:pt modelId="{6EF7F0CC-6D5F-4A10-AD9E-0459BD86B583}" type="par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C95890AD-54E6-47AB-8ADF-32C2C2FF5744}" type="sib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58A42B04-3017-4D7F-AE03-4CDB20E6D1B3}">
      <dgm:prSet phldrT="[文字]"/>
      <dgm:spPr/>
      <dgm:t>
        <a:bodyPr/>
        <a:lstStyle/>
        <a:p>
          <a:r>
            <a:rPr lang="en-US" altLang="zh-TW" dirty="0"/>
            <a:t>Can Generator learn by itself?</a:t>
          </a:r>
          <a:endParaRPr lang="zh-TW" altLang="en-US" dirty="0"/>
        </a:p>
      </dgm:t>
    </dgm:pt>
    <dgm:pt modelId="{DDBBCD31-F64D-4BF8-984E-362CA424DE43}" type="par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F6E462D8-4AC1-4E44-9F32-BA9C5FEF97C1}" type="sib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15D5EC52-2C49-473B-81DE-F7165E1D2FEF}">
      <dgm:prSet phldrT="[文字]"/>
      <dgm:spPr/>
      <dgm:t>
        <a:bodyPr/>
        <a:lstStyle/>
        <a:p>
          <a:r>
            <a:rPr lang="en-US" altLang="zh-TW" dirty="0"/>
            <a:t>Can Discriminator generate?</a:t>
          </a:r>
          <a:endParaRPr lang="zh-TW" altLang="en-US" dirty="0"/>
        </a:p>
      </dgm:t>
    </dgm:pt>
    <dgm:pt modelId="{C5460E1D-A6EA-4EBD-B58F-45F3A0A99B04}" type="par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059DD605-D3CE-41E6-91B6-61A32CA8B602}" type="sib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6D0E42B9-F60E-4133-9C08-7EAE6C73EE37}">
      <dgm:prSet phldrT="[文字]"/>
      <dgm:spPr/>
      <dgm:t>
        <a:bodyPr/>
        <a:lstStyle/>
        <a:p>
          <a:r>
            <a:rPr lang="en-US" altLang="zh-TW" dirty="0"/>
            <a:t>A little bit theory </a:t>
          </a:r>
          <a:endParaRPr lang="zh-TW" altLang="en-US" dirty="0"/>
        </a:p>
      </dgm:t>
    </dgm:pt>
    <dgm:pt modelId="{B55F807E-099B-400B-9017-C334CB05A599}" type="parTrans" cxnId="{F7B0AC52-7B00-4AAC-8E09-8039FEBFA991}">
      <dgm:prSet/>
      <dgm:spPr/>
    </dgm:pt>
    <dgm:pt modelId="{E296BB43-C3A6-4163-87C4-B2B3AD378F82}" type="sibTrans" cxnId="{F7B0AC52-7B00-4AAC-8E09-8039FEBFA991}">
      <dgm:prSet/>
      <dgm:spPr/>
    </dgm:pt>
    <dgm:pt modelId="{93870EFA-3811-40BF-8DC8-38257B822A7A}" type="pres">
      <dgm:prSet presAssocID="{3F9F8148-CC27-44D0-AD70-19733956762F}" presName="linear" presStyleCnt="0">
        <dgm:presLayoutVars>
          <dgm:animLvl val="lvl"/>
          <dgm:resizeHandles val="exact"/>
        </dgm:presLayoutVars>
      </dgm:prSet>
      <dgm:spPr/>
    </dgm:pt>
    <dgm:pt modelId="{1854A2D6-3681-4895-8729-28302E1F7600}" type="pres">
      <dgm:prSet presAssocID="{DB4AB013-B31D-4AB5-AAFD-F6A0CF1158D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DF23DF3-881E-4560-8B5D-90C778EDA8D8}" type="pres">
      <dgm:prSet presAssocID="{9C00F411-FF23-49C6-9152-D75CFE4DDFBD}" presName="spacer" presStyleCnt="0"/>
      <dgm:spPr/>
    </dgm:pt>
    <dgm:pt modelId="{007462BF-A7F8-4BC1-8920-8E6B9D2110D1}" type="pres">
      <dgm:prSet presAssocID="{DA1F8A4C-8CF8-47B5-AB4D-595B8D678C3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6572CD0-F99A-450F-9D2C-E4783B126286}" type="pres">
      <dgm:prSet presAssocID="{C95890AD-54E6-47AB-8ADF-32C2C2FF5744}" presName="spacer" presStyleCnt="0"/>
      <dgm:spPr/>
    </dgm:pt>
    <dgm:pt modelId="{4E8EF002-F983-4564-8841-F9EF60298D12}" type="pres">
      <dgm:prSet presAssocID="{58A42B04-3017-4D7F-AE03-4CDB20E6D1B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3F7E07A-4CB0-4553-B9F7-84E4D6FC93FB}" type="pres">
      <dgm:prSet presAssocID="{F6E462D8-4AC1-4E44-9F32-BA9C5FEF97C1}" presName="spacer" presStyleCnt="0"/>
      <dgm:spPr/>
    </dgm:pt>
    <dgm:pt modelId="{652B5942-418F-4420-8E08-ED0C5B52A2E9}" type="pres">
      <dgm:prSet presAssocID="{15D5EC52-2C49-473B-81DE-F7165E1D2FE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142C854-0A3F-4913-8E8B-0C8DD0672A66}" type="pres">
      <dgm:prSet presAssocID="{059DD605-D3CE-41E6-91B6-61A32CA8B602}" presName="spacer" presStyleCnt="0"/>
      <dgm:spPr/>
    </dgm:pt>
    <dgm:pt modelId="{99C5DB17-E09B-4062-A453-58824B10BCDE}" type="pres">
      <dgm:prSet presAssocID="{6D0E42B9-F60E-4133-9C08-7EAE6C73EE3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C56D805-6887-4DF2-9229-776E64B5E154}" type="presOf" srcId="{DB4AB013-B31D-4AB5-AAFD-F6A0CF1158D9}" destId="{1854A2D6-3681-4895-8729-28302E1F7600}" srcOrd="0" destOrd="0" presId="urn:microsoft.com/office/officeart/2005/8/layout/vList2"/>
    <dgm:cxn modelId="{2F437A1F-145C-46C2-9E7B-8E7736F0243F}" srcId="{3F9F8148-CC27-44D0-AD70-19733956762F}" destId="{DB4AB013-B31D-4AB5-AAFD-F6A0CF1158D9}" srcOrd="0" destOrd="0" parTransId="{2A303853-7395-4286-9799-A72F2907952E}" sibTransId="{9C00F411-FF23-49C6-9152-D75CFE4DDFBD}"/>
    <dgm:cxn modelId="{F7B0AC52-7B00-4AAC-8E09-8039FEBFA991}" srcId="{3F9F8148-CC27-44D0-AD70-19733956762F}" destId="{6D0E42B9-F60E-4133-9C08-7EAE6C73EE37}" srcOrd="4" destOrd="0" parTransId="{B55F807E-099B-400B-9017-C334CB05A599}" sibTransId="{E296BB43-C3A6-4163-87C4-B2B3AD378F82}"/>
    <dgm:cxn modelId="{D77D4D56-D0B2-4309-A206-2AAEF393B074}" srcId="{3F9F8148-CC27-44D0-AD70-19733956762F}" destId="{DA1F8A4C-8CF8-47B5-AB4D-595B8D678C3D}" srcOrd="1" destOrd="0" parTransId="{6EF7F0CC-6D5F-4A10-AD9E-0459BD86B583}" sibTransId="{C95890AD-54E6-47AB-8ADF-32C2C2FF5744}"/>
    <dgm:cxn modelId="{DF68265B-BBB8-4F72-84B4-42DFC3BC947B}" type="presOf" srcId="{15D5EC52-2C49-473B-81DE-F7165E1D2FEF}" destId="{652B5942-418F-4420-8E08-ED0C5B52A2E9}" srcOrd="0" destOrd="0" presId="urn:microsoft.com/office/officeart/2005/8/layout/vList2"/>
    <dgm:cxn modelId="{14FB0172-6695-402F-9756-360CBA7181AB}" type="presOf" srcId="{3F9F8148-CC27-44D0-AD70-19733956762F}" destId="{93870EFA-3811-40BF-8DC8-38257B822A7A}" srcOrd="0" destOrd="0" presId="urn:microsoft.com/office/officeart/2005/8/layout/vList2"/>
    <dgm:cxn modelId="{3E61A9B8-C876-42E0-BC0B-A4F4A6425B20}" type="presOf" srcId="{58A42B04-3017-4D7F-AE03-4CDB20E6D1B3}" destId="{4E8EF002-F983-4564-8841-F9EF60298D12}" srcOrd="0" destOrd="0" presId="urn:microsoft.com/office/officeart/2005/8/layout/vList2"/>
    <dgm:cxn modelId="{7071BBC1-94F8-4C32-871C-2C7BE413D121}" type="presOf" srcId="{DA1F8A4C-8CF8-47B5-AB4D-595B8D678C3D}" destId="{007462BF-A7F8-4BC1-8920-8E6B9D2110D1}" srcOrd="0" destOrd="0" presId="urn:microsoft.com/office/officeart/2005/8/layout/vList2"/>
    <dgm:cxn modelId="{02589BC9-D423-4F36-B259-4DE6918E9B6B}" type="presOf" srcId="{6D0E42B9-F60E-4133-9C08-7EAE6C73EE37}" destId="{99C5DB17-E09B-4062-A453-58824B10BCDE}" srcOrd="0" destOrd="0" presId="urn:microsoft.com/office/officeart/2005/8/layout/vList2"/>
    <dgm:cxn modelId="{1DE37DFA-936A-4416-AF30-66E9F31B4BF2}" srcId="{3F9F8148-CC27-44D0-AD70-19733956762F}" destId="{15D5EC52-2C49-473B-81DE-F7165E1D2FEF}" srcOrd="3" destOrd="0" parTransId="{C5460E1D-A6EA-4EBD-B58F-45F3A0A99B04}" sibTransId="{059DD605-D3CE-41E6-91B6-61A32CA8B602}"/>
    <dgm:cxn modelId="{927B41FD-7154-4D27-A136-319753A89326}" srcId="{3F9F8148-CC27-44D0-AD70-19733956762F}" destId="{58A42B04-3017-4D7F-AE03-4CDB20E6D1B3}" srcOrd="2" destOrd="0" parTransId="{DDBBCD31-F64D-4BF8-984E-362CA424DE43}" sibTransId="{F6E462D8-4AC1-4E44-9F32-BA9C5FEF97C1}"/>
    <dgm:cxn modelId="{B62BCE54-2550-4DF8-BAAE-56E9529D94AA}" type="presParOf" srcId="{93870EFA-3811-40BF-8DC8-38257B822A7A}" destId="{1854A2D6-3681-4895-8729-28302E1F7600}" srcOrd="0" destOrd="0" presId="urn:microsoft.com/office/officeart/2005/8/layout/vList2"/>
    <dgm:cxn modelId="{99FF8532-6B4C-4014-AE7A-0447DE06ED5D}" type="presParOf" srcId="{93870EFA-3811-40BF-8DC8-38257B822A7A}" destId="{1DF23DF3-881E-4560-8B5D-90C778EDA8D8}" srcOrd="1" destOrd="0" presId="urn:microsoft.com/office/officeart/2005/8/layout/vList2"/>
    <dgm:cxn modelId="{3E671542-9075-402F-8CDF-E10D60CFA8C6}" type="presParOf" srcId="{93870EFA-3811-40BF-8DC8-38257B822A7A}" destId="{007462BF-A7F8-4BC1-8920-8E6B9D2110D1}" srcOrd="2" destOrd="0" presId="urn:microsoft.com/office/officeart/2005/8/layout/vList2"/>
    <dgm:cxn modelId="{04F3A8C6-BAA4-41DC-A9D9-F1FB016CC05F}" type="presParOf" srcId="{93870EFA-3811-40BF-8DC8-38257B822A7A}" destId="{46572CD0-F99A-450F-9D2C-E4783B126286}" srcOrd="3" destOrd="0" presId="urn:microsoft.com/office/officeart/2005/8/layout/vList2"/>
    <dgm:cxn modelId="{28047307-7166-470D-9410-4D7897AE6920}" type="presParOf" srcId="{93870EFA-3811-40BF-8DC8-38257B822A7A}" destId="{4E8EF002-F983-4564-8841-F9EF60298D12}" srcOrd="4" destOrd="0" presId="urn:microsoft.com/office/officeart/2005/8/layout/vList2"/>
    <dgm:cxn modelId="{0365059C-0F0B-4127-B7C4-632F7DDE9FED}" type="presParOf" srcId="{93870EFA-3811-40BF-8DC8-38257B822A7A}" destId="{03F7E07A-4CB0-4553-B9F7-84E4D6FC93FB}" srcOrd="5" destOrd="0" presId="urn:microsoft.com/office/officeart/2005/8/layout/vList2"/>
    <dgm:cxn modelId="{824BF933-AA85-4CDE-AD7D-C3C90EBF8733}" type="presParOf" srcId="{93870EFA-3811-40BF-8DC8-38257B822A7A}" destId="{652B5942-418F-4420-8E08-ED0C5B52A2E9}" srcOrd="6" destOrd="0" presId="urn:microsoft.com/office/officeart/2005/8/layout/vList2"/>
    <dgm:cxn modelId="{CE1971E5-378D-4F60-B5FD-E8BE58FD4A07}" type="presParOf" srcId="{93870EFA-3811-40BF-8DC8-38257B822A7A}" destId="{6142C854-0A3F-4913-8E8B-0C8DD0672A66}" srcOrd="7" destOrd="0" presId="urn:microsoft.com/office/officeart/2005/8/layout/vList2"/>
    <dgm:cxn modelId="{BBCF7C6A-A8DB-4F08-AA8C-97563C09EFA1}" type="presParOf" srcId="{93870EFA-3811-40BF-8DC8-38257B822A7A}" destId="{99C5DB17-E09B-4062-A453-58824B10BCD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F9F8148-CC27-44D0-AD70-19733956762F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DB4AB013-B31D-4AB5-AAFD-F6A0CF1158D9}">
      <dgm:prSet phldrT="[文字]"/>
      <dgm:spPr/>
      <dgm:t>
        <a:bodyPr/>
        <a:lstStyle/>
        <a:p>
          <a:r>
            <a:rPr lang="en-US" altLang="zh-TW" dirty="0"/>
            <a:t>Basic Idea of GAN</a:t>
          </a:r>
          <a:endParaRPr lang="zh-TW" altLang="en-US" dirty="0"/>
        </a:p>
      </dgm:t>
    </dgm:pt>
    <dgm:pt modelId="{2A303853-7395-4286-9799-A72F2907952E}" type="par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9C00F411-FF23-49C6-9152-D75CFE4DDFBD}" type="sib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DA1F8A4C-8CF8-47B5-AB4D-595B8D678C3D}">
      <dgm:prSet phldrT="[文字]"/>
      <dgm:spPr/>
      <dgm:t>
        <a:bodyPr/>
        <a:lstStyle/>
        <a:p>
          <a:r>
            <a:rPr lang="en-US" altLang="zh-TW" dirty="0"/>
            <a:t>GAN as structured learning</a:t>
          </a:r>
          <a:endParaRPr lang="zh-TW" altLang="en-US" dirty="0"/>
        </a:p>
      </dgm:t>
    </dgm:pt>
    <dgm:pt modelId="{6EF7F0CC-6D5F-4A10-AD9E-0459BD86B583}" type="par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C95890AD-54E6-47AB-8ADF-32C2C2FF5744}" type="sib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58A42B04-3017-4D7F-AE03-4CDB20E6D1B3}">
      <dgm:prSet phldrT="[文字]"/>
      <dgm:spPr/>
      <dgm:t>
        <a:bodyPr/>
        <a:lstStyle/>
        <a:p>
          <a:r>
            <a:rPr lang="en-US" altLang="zh-TW" dirty="0"/>
            <a:t>Can Generator learn by itself?</a:t>
          </a:r>
          <a:endParaRPr lang="zh-TW" altLang="en-US" dirty="0"/>
        </a:p>
      </dgm:t>
    </dgm:pt>
    <dgm:pt modelId="{DDBBCD31-F64D-4BF8-984E-362CA424DE43}" type="par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F6E462D8-4AC1-4E44-9F32-BA9C5FEF97C1}" type="sib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15D5EC52-2C49-473B-81DE-F7165E1D2FEF}">
      <dgm:prSet phldrT="[文字]"/>
      <dgm:spPr/>
      <dgm:t>
        <a:bodyPr/>
        <a:lstStyle/>
        <a:p>
          <a:r>
            <a:rPr lang="en-US" altLang="zh-TW" dirty="0"/>
            <a:t>Can Discriminator generate?</a:t>
          </a:r>
          <a:endParaRPr lang="zh-TW" altLang="en-US" dirty="0"/>
        </a:p>
      </dgm:t>
    </dgm:pt>
    <dgm:pt modelId="{C5460E1D-A6EA-4EBD-B58F-45F3A0A99B04}" type="par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059DD605-D3CE-41E6-91B6-61A32CA8B602}" type="sib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6D0E42B9-F60E-4133-9C08-7EAE6C73EE37}">
      <dgm:prSet phldrT="[文字]"/>
      <dgm:spPr/>
      <dgm:t>
        <a:bodyPr/>
        <a:lstStyle/>
        <a:p>
          <a:r>
            <a:rPr lang="en-US" altLang="zh-TW" dirty="0"/>
            <a:t>A little bit theory </a:t>
          </a:r>
          <a:endParaRPr lang="zh-TW" altLang="en-US" dirty="0"/>
        </a:p>
      </dgm:t>
    </dgm:pt>
    <dgm:pt modelId="{B55F807E-099B-400B-9017-C334CB05A599}" type="parTrans" cxnId="{F7B0AC52-7B00-4AAC-8E09-8039FEBFA991}">
      <dgm:prSet/>
      <dgm:spPr/>
    </dgm:pt>
    <dgm:pt modelId="{E296BB43-C3A6-4163-87C4-B2B3AD378F82}" type="sibTrans" cxnId="{F7B0AC52-7B00-4AAC-8E09-8039FEBFA991}">
      <dgm:prSet/>
      <dgm:spPr/>
    </dgm:pt>
    <dgm:pt modelId="{93870EFA-3811-40BF-8DC8-38257B822A7A}" type="pres">
      <dgm:prSet presAssocID="{3F9F8148-CC27-44D0-AD70-19733956762F}" presName="linear" presStyleCnt="0">
        <dgm:presLayoutVars>
          <dgm:animLvl val="lvl"/>
          <dgm:resizeHandles val="exact"/>
        </dgm:presLayoutVars>
      </dgm:prSet>
      <dgm:spPr/>
    </dgm:pt>
    <dgm:pt modelId="{1854A2D6-3681-4895-8729-28302E1F7600}" type="pres">
      <dgm:prSet presAssocID="{DB4AB013-B31D-4AB5-AAFD-F6A0CF1158D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DF23DF3-881E-4560-8B5D-90C778EDA8D8}" type="pres">
      <dgm:prSet presAssocID="{9C00F411-FF23-49C6-9152-D75CFE4DDFBD}" presName="spacer" presStyleCnt="0"/>
      <dgm:spPr/>
    </dgm:pt>
    <dgm:pt modelId="{007462BF-A7F8-4BC1-8920-8E6B9D2110D1}" type="pres">
      <dgm:prSet presAssocID="{DA1F8A4C-8CF8-47B5-AB4D-595B8D678C3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6572CD0-F99A-450F-9D2C-E4783B126286}" type="pres">
      <dgm:prSet presAssocID="{C95890AD-54E6-47AB-8ADF-32C2C2FF5744}" presName="spacer" presStyleCnt="0"/>
      <dgm:spPr/>
    </dgm:pt>
    <dgm:pt modelId="{4E8EF002-F983-4564-8841-F9EF60298D12}" type="pres">
      <dgm:prSet presAssocID="{58A42B04-3017-4D7F-AE03-4CDB20E6D1B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3F7E07A-4CB0-4553-B9F7-84E4D6FC93FB}" type="pres">
      <dgm:prSet presAssocID="{F6E462D8-4AC1-4E44-9F32-BA9C5FEF97C1}" presName="spacer" presStyleCnt="0"/>
      <dgm:spPr/>
    </dgm:pt>
    <dgm:pt modelId="{652B5942-418F-4420-8E08-ED0C5B52A2E9}" type="pres">
      <dgm:prSet presAssocID="{15D5EC52-2C49-473B-81DE-F7165E1D2FE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142C854-0A3F-4913-8E8B-0C8DD0672A66}" type="pres">
      <dgm:prSet presAssocID="{059DD605-D3CE-41E6-91B6-61A32CA8B602}" presName="spacer" presStyleCnt="0"/>
      <dgm:spPr/>
    </dgm:pt>
    <dgm:pt modelId="{99C5DB17-E09B-4062-A453-58824B10BCDE}" type="pres">
      <dgm:prSet presAssocID="{6D0E42B9-F60E-4133-9C08-7EAE6C73EE3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C56D805-6887-4DF2-9229-776E64B5E154}" type="presOf" srcId="{DB4AB013-B31D-4AB5-AAFD-F6A0CF1158D9}" destId="{1854A2D6-3681-4895-8729-28302E1F7600}" srcOrd="0" destOrd="0" presId="urn:microsoft.com/office/officeart/2005/8/layout/vList2"/>
    <dgm:cxn modelId="{2F437A1F-145C-46C2-9E7B-8E7736F0243F}" srcId="{3F9F8148-CC27-44D0-AD70-19733956762F}" destId="{DB4AB013-B31D-4AB5-AAFD-F6A0CF1158D9}" srcOrd="0" destOrd="0" parTransId="{2A303853-7395-4286-9799-A72F2907952E}" sibTransId="{9C00F411-FF23-49C6-9152-D75CFE4DDFBD}"/>
    <dgm:cxn modelId="{F7B0AC52-7B00-4AAC-8E09-8039FEBFA991}" srcId="{3F9F8148-CC27-44D0-AD70-19733956762F}" destId="{6D0E42B9-F60E-4133-9C08-7EAE6C73EE37}" srcOrd="4" destOrd="0" parTransId="{B55F807E-099B-400B-9017-C334CB05A599}" sibTransId="{E296BB43-C3A6-4163-87C4-B2B3AD378F82}"/>
    <dgm:cxn modelId="{D77D4D56-D0B2-4309-A206-2AAEF393B074}" srcId="{3F9F8148-CC27-44D0-AD70-19733956762F}" destId="{DA1F8A4C-8CF8-47B5-AB4D-595B8D678C3D}" srcOrd="1" destOrd="0" parTransId="{6EF7F0CC-6D5F-4A10-AD9E-0459BD86B583}" sibTransId="{C95890AD-54E6-47AB-8ADF-32C2C2FF5744}"/>
    <dgm:cxn modelId="{DF68265B-BBB8-4F72-84B4-42DFC3BC947B}" type="presOf" srcId="{15D5EC52-2C49-473B-81DE-F7165E1D2FEF}" destId="{652B5942-418F-4420-8E08-ED0C5B52A2E9}" srcOrd="0" destOrd="0" presId="urn:microsoft.com/office/officeart/2005/8/layout/vList2"/>
    <dgm:cxn modelId="{14FB0172-6695-402F-9756-360CBA7181AB}" type="presOf" srcId="{3F9F8148-CC27-44D0-AD70-19733956762F}" destId="{93870EFA-3811-40BF-8DC8-38257B822A7A}" srcOrd="0" destOrd="0" presId="urn:microsoft.com/office/officeart/2005/8/layout/vList2"/>
    <dgm:cxn modelId="{3E61A9B8-C876-42E0-BC0B-A4F4A6425B20}" type="presOf" srcId="{58A42B04-3017-4D7F-AE03-4CDB20E6D1B3}" destId="{4E8EF002-F983-4564-8841-F9EF60298D12}" srcOrd="0" destOrd="0" presId="urn:microsoft.com/office/officeart/2005/8/layout/vList2"/>
    <dgm:cxn modelId="{7071BBC1-94F8-4C32-871C-2C7BE413D121}" type="presOf" srcId="{DA1F8A4C-8CF8-47B5-AB4D-595B8D678C3D}" destId="{007462BF-A7F8-4BC1-8920-8E6B9D2110D1}" srcOrd="0" destOrd="0" presId="urn:microsoft.com/office/officeart/2005/8/layout/vList2"/>
    <dgm:cxn modelId="{02589BC9-D423-4F36-B259-4DE6918E9B6B}" type="presOf" srcId="{6D0E42B9-F60E-4133-9C08-7EAE6C73EE37}" destId="{99C5DB17-E09B-4062-A453-58824B10BCDE}" srcOrd="0" destOrd="0" presId="urn:microsoft.com/office/officeart/2005/8/layout/vList2"/>
    <dgm:cxn modelId="{1DE37DFA-936A-4416-AF30-66E9F31B4BF2}" srcId="{3F9F8148-CC27-44D0-AD70-19733956762F}" destId="{15D5EC52-2C49-473B-81DE-F7165E1D2FEF}" srcOrd="3" destOrd="0" parTransId="{C5460E1D-A6EA-4EBD-B58F-45F3A0A99B04}" sibTransId="{059DD605-D3CE-41E6-91B6-61A32CA8B602}"/>
    <dgm:cxn modelId="{927B41FD-7154-4D27-A136-319753A89326}" srcId="{3F9F8148-CC27-44D0-AD70-19733956762F}" destId="{58A42B04-3017-4D7F-AE03-4CDB20E6D1B3}" srcOrd="2" destOrd="0" parTransId="{DDBBCD31-F64D-4BF8-984E-362CA424DE43}" sibTransId="{F6E462D8-4AC1-4E44-9F32-BA9C5FEF97C1}"/>
    <dgm:cxn modelId="{B62BCE54-2550-4DF8-BAAE-56E9529D94AA}" type="presParOf" srcId="{93870EFA-3811-40BF-8DC8-38257B822A7A}" destId="{1854A2D6-3681-4895-8729-28302E1F7600}" srcOrd="0" destOrd="0" presId="urn:microsoft.com/office/officeart/2005/8/layout/vList2"/>
    <dgm:cxn modelId="{99FF8532-6B4C-4014-AE7A-0447DE06ED5D}" type="presParOf" srcId="{93870EFA-3811-40BF-8DC8-38257B822A7A}" destId="{1DF23DF3-881E-4560-8B5D-90C778EDA8D8}" srcOrd="1" destOrd="0" presId="urn:microsoft.com/office/officeart/2005/8/layout/vList2"/>
    <dgm:cxn modelId="{3E671542-9075-402F-8CDF-E10D60CFA8C6}" type="presParOf" srcId="{93870EFA-3811-40BF-8DC8-38257B822A7A}" destId="{007462BF-A7F8-4BC1-8920-8E6B9D2110D1}" srcOrd="2" destOrd="0" presId="urn:microsoft.com/office/officeart/2005/8/layout/vList2"/>
    <dgm:cxn modelId="{04F3A8C6-BAA4-41DC-A9D9-F1FB016CC05F}" type="presParOf" srcId="{93870EFA-3811-40BF-8DC8-38257B822A7A}" destId="{46572CD0-F99A-450F-9D2C-E4783B126286}" srcOrd="3" destOrd="0" presId="urn:microsoft.com/office/officeart/2005/8/layout/vList2"/>
    <dgm:cxn modelId="{28047307-7166-470D-9410-4D7897AE6920}" type="presParOf" srcId="{93870EFA-3811-40BF-8DC8-38257B822A7A}" destId="{4E8EF002-F983-4564-8841-F9EF60298D12}" srcOrd="4" destOrd="0" presId="urn:microsoft.com/office/officeart/2005/8/layout/vList2"/>
    <dgm:cxn modelId="{0365059C-0F0B-4127-B7C4-632F7DDE9FED}" type="presParOf" srcId="{93870EFA-3811-40BF-8DC8-38257B822A7A}" destId="{03F7E07A-4CB0-4553-B9F7-84E4D6FC93FB}" srcOrd="5" destOrd="0" presId="urn:microsoft.com/office/officeart/2005/8/layout/vList2"/>
    <dgm:cxn modelId="{824BF933-AA85-4CDE-AD7D-C3C90EBF8733}" type="presParOf" srcId="{93870EFA-3811-40BF-8DC8-38257B822A7A}" destId="{652B5942-418F-4420-8E08-ED0C5B52A2E9}" srcOrd="6" destOrd="0" presId="urn:microsoft.com/office/officeart/2005/8/layout/vList2"/>
    <dgm:cxn modelId="{CE1971E5-378D-4F60-B5FD-E8BE58FD4A07}" type="presParOf" srcId="{93870EFA-3811-40BF-8DC8-38257B822A7A}" destId="{6142C854-0A3F-4913-8E8B-0C8DD0672A66}" srcOrd="7" destOrd="0" presId="urn:microsoft.com/office/officeart/2005/8/layout/vList2"/>
    <dgm:cxn modelId="{BBCF7C6A-A8DB-4F08-AA8C-97563C09EFA1}" type="presParOf" srcId="{93870EFA-3811-40BF-8DC8-38257B822A7A}" destId="{99C5DB17-E09B-4062-A453-58824B10BCD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F9F8148-CC27-44D0-AD70-19733956762F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DB4AB013-B31D-4AB5-AAFD-F6A0CF1158D9}">
      <dgm:prSet phldrT="[文字]"/>
      <dgm:spPr/>
      <dgm:t>
        <a:bodyPr/>
        <a:lstStyle/>
        <a:p>
          <a:r>
            <a:rPr lang="en-US" altLang="zh-TW" dirty="0"/>
            <a:t>Basic Idea of GAN</a:t>
          </a:r>
          <a:endParaRPr lang="zh-TW" altLang="en-US" dirty="0"/>
        </a:p>
      </dgm:t>
    </dgm:pt>
    <dgm:pt modelId="{2A303853-7395-4286-9799-A72F2907952E}" type="par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9C00F411-FF23-49C6-9152-D75CFE4DDFBD}" type="sibTrans" cxnId="{2F437A1F-145C-46C2-9E7B-8E7736F0243F}">
      <dgm:prSet/>
      <dgm:spPr/>
      <dgm:t>
        <a:bodyPr/>
        <a:lstStyle/>
        <a:p>
          <a:endParaRPr lang="zh-TW" altLang="en-US"/>
        </a:p>
      </dgm:t>
    </dgm:pt>
    <dgm:pt modelId="{DA1F8A4C-8CF8-47B5-AB4D-595B8D678C3D}">
      <dgm:prSet phldrT="[文字]"/>
      <dgm:spPr/>
      <dgm:t>
        <a:bodyPr/>
        <a:lstStyle/>
        <a:p>
          <a:r>
            <a:rPr lang="en-US" altLang="zh-TW" dirty="0"/>
            <a:t>GAN as structured learning</a:t>
          </a:r>
          <a:endParaRPr lang="zh-TW" altLang="en-US" dirty="0"/>
        </a:p>
      </dgm:t>
    </dgm:pt>
    <dgm:pt modelId="{6EF7F0CC-6D5F-4A10-AD9E-0459BD86B583}" type="par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C95890AD-54E6-47AB-8ADF-32C2C2FF5744}" type="sibTrans" cxnId="{D77D4D56-D0B2-4309-A206-2AAEF393B074}">
      <dgm:prSet/>
      <dgm:spPr/>
      <dgm:t>
        <a:bodyPr/>
        <a:lstStyle/>
        <a:p>
          <a:endParaRPr lang="zh-TW" altLang="en-US"/>
        </a:p>
      </dgm:t>
    </dgm:pt>
    <dgm:pt modelId="{58A42B04-3017-4D7F-AE03-4CDB20E6D1B3}">
      <dgm:prSet phldrT="[文字]"/>
      <dgm:spPr/>
      <dgm:t>
        <a:bodyPr/>
        <a:lstStyle/>
        <a:p>
          <a:r>
            <a:rPr lang="en-US" altLang="zh-TW" dirty="0"/>
            <a:t>Can Generator learn by itself?</a:t>
          </a:r>
          <a:endParaRPr lang="zh-TW" altLang="en-US" dirty="0"/>
        </a:p>
      </dgm:t>
    </dgm:pt>
    <dgm:pt modelId="{DDBBCD31-F64D-4BF8-984E-362CA424DE43}" type="par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F6E462D8-4AC1-4E44-9F32-BA9C5FEF97C1}" type="sibTrans" cxnId="{927B41FD-7154-4D27-A136-319753A89326}">
      <dgm:prSet/>
      <dgm:spPr/>
      <dgm:t>
        <a:bodyPr/>
        <a:lstStyle/>
        <a:p>
          <a:endParaRPr lang="zh-TW" altLang="en-US"/>
        </a:p>
      </dgm:t>
    </dgm:pt>
    <dgm:pt modelId="{15D5EC52-2C49-473B-81DE-F7165E1D2FEF}">
      <dgm:prSet phldrT="[文字]"/>
      <dgm:spPr/>
      <dgm:t>
        <a:bodyPr/>
        <a:lstStyle/>
        <a:p>
          <a:r>
            <a:rPr lang="en-US" altLang="zh-TW" dirty="0"/>
            <a:t>Can Discriminator generate?</a:t>
          </a:r>
          <a:endParaRPr lang="zh-TW" altLang="en-US" dirty="0"/>
        </a:p>
      </dgm:t>
    </dgm:pt>
    <dgm:pt modelId="{C5460E1D-A6EA-4EBD-B58F-45F3A0A99B04}" type="par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059DD605-D3CE-41E6-91B6-61A32CA8B602}" type="sibTrans" cxnId="{1DE37DFA-936A-4416-AF30-66E9F31B4BF2}">
      <dgm:prSet/>
      <dgm:spPr/>
      <dgm:t>
        <a:bodyPr/>
        <a:lstStyle/>
        <a:p>
          <a:endParaRPr lang="zh-TW" altLang="en-US"/>
        </a:p>
      </dgm:t>
    </dgm:pt>
    <dgm:pt modelId="{6D0E42B9-F60E-4133-9C08-7EAE6C73EE37}">
      <dgm:prSet phldrT="[文字]"/>
      <dgm:spPr/>
      <dgm:t>
        <a:bodyPr/>
        <a:lstStyle/>
        <a:p>
          <a:r>
            <a:rPr lang="en-US" altLang="zh-TW" dirty="0"/>
            <a:t>A little bit theory </a:t>
          </a:r>
          <a:endParaRPr lang="zh-TW" altLang="en-US" dirty="0"/>
        </a:p>
      </dgm:t>
    </dgm:pt>
    <dgm:pt modelId="{B55F807E-099B-400B-9017-C334CB05A599}" type="parTrans" cxnId="{F7B0AC52-7B00-4AAC-8E09-8039FEBFA991}">
      <dgm:prSet/>
      <dgm:spPr/>
    </dgm:pt>
    <dgm:pt modelId="{E296BB43-C3A6-4163-87C4-B2B3AD378F82}" type="sibTrans" cxnId="{F7B0AC52-7B00-4AAC-8E09-8039FEBFA991}">
      <dgm:prSet/>
      <dgm:spPr/>
    </dgm:pt>
    <dgm:pt modelId="{93870EFA-3811-40BF-8DC8-38257B822A7A}" type="pres">
      <dgm:prSet presAssocID="{3F9F8148-CC27-44D0-AD70-19733956762F}" presName="linear" presStyleCnt="0">
        <dgm:presLayoutVars>
          <dgm:animLvl val="lvl"/>
          <dgm:resizeHandles val="exact"/>
        </dgm:presLayoutVars>
      </dgm:prSet>
      <dgm:spPr/>
    </dgm:pt>
    <dgm:pt modelId="{1854A2D6-3681-4895-8729-28302E1F7600}" type="pres">
      <dgm:prSet presAssocID="{DB4AB013-B31D-4AB5-AAFD-F6A0CF1158D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DF23DF3-881E-4560-8B5D-90C778EDA8D8}" type="pres">
      <dgm:prSet presAssocID="{9C00F411-FF23-49C6-9152-D75CFE4DDFBD}" presName="spacer" presStyleCnt="0"/>
      <dgm:spPr/>
    </dgm:pt>
    <dgm:pt modelId="{007462BF-A7F8-4BC1-8920-8E6B9D2110D1}" type="pres">
      <dgm:prSet presAssocID="{DA1F8A4C-8CF8-47B5-AB4D-595B8D678C3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6572CD0-F99A-450F-9D2C-E4783B126286}" type="pres">
      <dgm:prSet presAssocID="{C95890AD-54E6-47AB-8ADF-32C2C2FF5744}" presName="spacer" presStyleCnt="0"/>
      <dgm:spPr/>
    </dgm:pt>
    <dgm:pt modelId="{4E8EF002-F983-4564-8841-F9EF60298D12}" type="pres">
      <dgm:prSet presAssocID="{58A42B04-3017-4D7F-AE03-4CDB20E6D1B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3F7E07A-4CB0-4553-B9F7-84E4D6FC93FB}" type="pres">
      <dgm:prSet presAssocID="{F6E462D8-4AC1-4E44-9F32-BA9C5FEF97C1}" presName="spacer" presStyleCnt="0"/>
      <dgm:spPr/>
    </dgm:pt>
    <dgm:pt modelId="{652B5942-418F-4420-8E08-ED0C5B52A2E9}" type="pres">
      <dgm:prSet presAssocID="{15D5EC52-2C49-473B-81DE-F7165E1D2FE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142C854-0A3F-4913-8E8B-0C8DD0672A66}" type="pres">
      <dgm:prSet presAssocID="{059DD605-D3CE-41E6-91B6-61A32CA8B602}" presName="spacer" presStyleCnt="0"/>
      <dgm:spPr/>
    </dgm:pt>
    <dgm:pt modelId="{99C5DB17-E09B-4062-A453-58824B10BCDE}" type="pres">
      <dgm:prSet presAssocID="{6D0E42B9-F60E-4133-9C08-7EAE6C73EE3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C56D805-6887-4DF2-9229-776E64B5E154}" type="presOf" srcId="{DB4AB013-B31D-4AB5-AAFD-F6A0CF1158D9}" destId="{1854A2D6-3681-4895-8729-28302E1F7600}" srcOrd="0" destOrd="0" presId="urn:microsoft.com/office/officeart/2005/8/layout/vList2"/>
    <dgm:cxn modelId="{2F437A1F-145C-46C2-9E7B-8E7736F0243F}" srcId="{3F9F8148-CC27-44D0-AD70-19733956762F}" destId="{DB4AB013-B31D-4AB5-AAFD-F6A0CF1158D9}" srcOrd="0" destOrd="0" parTransId="{2A303853-7395-4286-9799-A72F2907952E}" sibTransId="{9C00F411-FF23-49C6-9152-D75CFE4DDFBD}"/>
    <dgm:cxn modelId="{F7B0AC52-7B00-4AAC-8E09-8039FEBFA991}" srcId="{3F9F8148-CC27-44D0-AD70-19733956762F}" destId="{6D0E42B9-F60E-4133-9C08-7EAE6C73EE37}" srcOrd="4" destOrd="0" parTransId="{B55F807E-099B-400B-9017-C334CB05A599}" sibTransId="{E296BB43-C3A6-4163-87C4-B2B3AD378F82}"/>
    <dgm:cxn modelId="{D77D4D56-D0B2-4309-A206-2AAEF393B074}" srcId="{3F9F8148-CC27-44D0-AD70-19733956762F}" destId="{DA1F8A4C-8CF8-47B5-AB4D-595B8D678C3D}" srcOrd="1" destOrd="0" parTransId="{6EF7F0CC-6D5F-4A10-AD9E-0459BD86B583}" sibTransId="{C95890AD-54E6-47AB-8ADF-32C2C2FF5744}"/>
    <dgm:cxn modelId="{DF68265B-BBB8-4F72-84B4-42DFC3BC947B}" type="presOf" srcId="{15D5EC52-2C49-473B-81DE-F7165E1D2FEF}" destId="{652B5942-418F-4420-8E08-ED0C5B52A2E9}" srcOrd="0" destOrd="0" presId="urn:microsoft.com/office/officeart/2005/8/layout/vList2"/>
    <dgm:cxn modelId="{14FB0172-6695-402F-9756-360CBA7181AB}" type="presOf" srcId="{3F9F8148-CC27-44D0-AD70-19733956762F}" destId="{93870EFA-3811-40BF-8DC8-38257B822A7A}" srcOrd="0" destOrd="0" presId="urn:microsoft.com/office/officeart/2005/8/layout/vList2"/>
    <dgm:cxn modelId="{3E61A9B8-C876-42E0-BC0B-A4F4A6425B20}" type="presOf" srcId="{58A42B04-3017-4D7F-AE03-4CDB20E6D1B3}" destId="{4E8EF002-F983-4564-8841-F9EF60298D12}" srcOrd="0" destOrd="0" presId="urn:microsoft.com/office/officeart/2005/8/layout/vList2"/>
    <dgm:cxn modelId="{7071BBC1-94F8-4C32-871C-2C7BE413D121}" type="presOf" srcId="{DA1F8A4C-8CF8-47B5-AB4D-595B8D678C3D}" destId="{007462BF-A7F8-4BC1-8920-8E6B9D2110D1}" srcOrd="0" destOrd="0" presId="urn:microsoft.com/office/officeart/2005/8/layout/vList2"/>
    <dgm:cxn modelId="{02589BC9-D423-4F36-B259-4DE6918E9B6B}" type="presOf" srcId="{6D0E42B9-F60E-4133-9C08-7EAE6C73EE37}" destId="{99C5DB17-E09B-4062-A453-58824B10BCDE}" srcOrd="0" destOrd="0" presId="urn:microsoft.com/office/officeart/2005/8/layout/vList2"/>
    <dgm:cxn modelId="{1DE37DFA-936A-4416-AF30-66E9F31B4BF2}" srcId="{3F9F8148-CC27-44D0-AD70-19733956762F}" destId="{15D5EC52-2C49-473B-81DE-F7165E1D2FEF}" srcOrd="3" destOrd="0" parTransId="{C5460E1D-A6EA-4EBD-B58F-45F3A0A99B04}" sibTransId="{059DD605-D3CE-41E6-91B6-61A32CA8B602}"/>
    <dgm:cxn modelId="{927B41FD-7154-4D27-A136-319753A89326}" srcId="{3F9F8148-CC27-44D0-AD70-19733956762F}" destId="{58A42B04-3017-4D7F-AE03-4CDB20E6D1B3}" srcOrd="2" destOrd="0" parTransId="{DDBBCD31-F64D-4BF8-984E-362CA424DE43}" sibTransId="{F6E462D8-4AC1-4E44-9F32-BA9C5FEF97C1}"/>
    <dgm:cxn modelId="{B62BCE54-2550-4DF8-BAAE-56E9529D94AA}" type="presParOf" srcId="{93870EFA-3811-40BF-8DC8-38257B822A7A}" destId="{1854A2D6-3681-4895-8729-28302E1F7600}" srcOrd="0" destOrd="0" presId="urn:microsoft.com/office/officeart/2005/8/layout/vList2"/>
    <dgm:cxn modelId="{99FF8532-6B4C-4014-AE7A-0447DE06ED5D}" type="presParOf" srcId="{93870EFA-3811-40BF-8DC8-38257B822A7A}" destId="{1DF23DF3-881E-4560-8B5D-90C778EDA8D8}" srcOrd="1" destOrd="0" presId="urn:microsoft.com/office/officeart/2005/8/layout/vList2"/>
    <dgm:cxn modelId="{3E671542-9075-402F-8CDF-E10D60CFA8C6}" type="presParOf" srcId="{93870EFA-3811-40BF-8DC8-38257B822A7A}" destId="{007462BF-A7F8-4BC1-8920-8E6B9D2110D1}" srcOrd="2" destOrd="0" presId="urn:microsoft.com/office/officeart/2005/8/layout/vList2"/>
    <dgm:cxn modelId="{04F3A8C6-BAA4-41DC-A9D9-F1FB016CC05F}" type="presParOf" srcId="{93870EFA-3811-40BF-8DC8-38257B822A7A}" destId="{46572CD0-F99A-450F-9D2C-E4783B126286}" srcOrd="3" destOrd="0" presId="urn:microsoft.com/office/officeart/2005/8/layout/vList2"/>
    <dgm:cxn modelId="{28047307-7166-470D-9410-4D7897AE6920}" type="presParOf" srcId="{93870EFA-3811-40BF-8DC8-38257B822A7A}" destId="{4E8EF002-F983-4564-8841-F9EF60298D12}" srcOrd="4" destOrd="0" presId="urn:microsoft.com/office/officeart/2005/8/layout/vList2"/>
    <dgm:cxn modelId="{0365059C-0F0B-4127-B7C4-632F7DDE9FED}" type="presParOf" srcId="{93870EFA-3811-40BF-8DC8-38257B822A7A}" destId="{03F7E07A-4CB0-4553-B9F7-84E4D6FC93FB}" srcOrd="5" destOrd="0" presId="urn:microsoft.com/office/officeart/2005/8/layout/vList2"/>
    <dgm:cxn modelId="{824BF933-AA85-4CDE-AD7D-C3C90EBF8733}" type="presParOf" srcId="{93870EFA-3811-40BF-8DC8-38257B822A7A}" destId="{652B5942-418F-4420-8E08-ED0C5B52A2E9}" srcOrd="6" destOrd="0" presId="urn:microsoft.com/office/officeart/2005/8/layout/vList2"/>
    <dgm:cxn modelId="{CE1971E5-378D-4F60-B5FD-E8BE58FD4A07}" type="presParOf" srcId="{93870EFA-3811-40BF-8DC8-38257B822A7A}" destId="{6142C854-0A3F-4913-8E8B-0C8DD0672A66}" srcOrd="7" destOrd="0" presId="urn:microsoft.com/office/officeart/2005/8/layout/vList2"/>
    <dgm:cxn modelId="{BBCF7C6A-A8DB-4F08-AA8C-97563C09EFA1}" type="presParOf" srcId="{93870EFA-3811-40BF-8DC8-38257B822A7A}" destId="{99C5DB17-E09B-4062-A453-58824B10BCD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54A2D6-3681-4895-8729-28302E1F7600}">
      <dsp:nvSpPr>
        <dsp:cNvPr id="0" name=""/>
        <dsp:cNvSpPr/>
      </dsp:nvSpPr>
      <dsp:spPr>
        <a:xfrm>
          <a:off x="0" y="6826"/>
          <a:ext cx="78867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Basic Idea of GAN</a:t>
          </a:r>
          <a:endParaRPr lang="zh-TW" altLang="en-US" sz="3300" kern="1200" dirty="0"/>
        </a:p>
      </dsp:txBody>
      <dsp:txXfrm>
        <a:off x="38638" y="45464"/>
        <a:ext cx="7809424" cy="714229"/>
      </dsp:txXfrm>
    </dsp:sp>
    <dsp:sp modelId="{007462BF-A7F8-4BC1-8920-8E6B9D2110D1}">
      <dsp:nvSpPr>
        <dsp:cNvPr id="0" name=""/>
        <dsp:cNvSpPr/>
      </dsp:nvSpPr>
      <dsp:spPr>
        <a:xfrm>
          <a:off x="0" y="893371"/>
          <a:ext cx="7886700" cy="791505"/>
        </a:xfrm>
        <a:prstGeom prst="roundRect">
          <a:avLst/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GAN as structured learning</a:t>
          </a:r>
          <a:endParaRPr lang="zh-TW" altLang="en-US" sz="3300" kern="1200" dirty="0"/>
        </a:p>
      </dsp:txBody>
      <dsp:txXfrm>
        <a:off x="38638" y="932009"/>
        <a:ext cx="7809424" cy="714229"/>
      </dsp:txXfrm>
    </dsp:sp>
    <dsp:sp modelId="{4E8EF002-F983-4564-8841-F9EF60298D12}">
      <dsp:nvSpPr>
        <dsp:cNvPr id="0" name=""/>
        <dsp:cNvSpPr/>
      </dsp:nvSpPr>
      <dsp:spPr>
        <a:xfrm>
          <a:off x="0" y="1779916"/>
          <a:ext cx="7886700" cy="791505"/>
        </a:xfrm>
        <a:prstGeom prst="round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Generator learn by itself?</a:t>
          </a:r>
          <a:endParaRPr lang="zh-TW" altLang="en-US" sz="3300" kern="1200" dirty="0"/>
        </a:p>
      </dsp:txBody>
      <dsp:txXfrm>
        <a:off x="38638" y="1818554"/>
        <a:ext cx="7809424" cy="714229"/>
      </dsp:txXfrm>
    </dsp:sp>
    <dsp:sp modelId="{652B5942-418F-4420-8E08-ED0C5B52A2E9}">
      <dsp:nvSpPr>
        <dsp:cNvPr id="0" name=""/>
        <dsp:cNvSpPr/>
      </dsp:nvSpPr>
      <dsp:spPr>
        <a:xfrm>
          <a:off x="0" y="2666461"/>
          <a:ext cx="7886700" cy="791505"/>
        </a:xfrm>
        <a:prstGeom prst="roundRect">
          <a:avLst/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Discriminator generate?</a:t>
          </a:r>
          <a:endParaRPr lang="zh-TW" altLang="en-US" sz="3300" kern="1200" dirty="0"/>
        </a:p>
      </dsp:txBody>
      <dsp:txXfrm>
        <a:off x="38638" y="2705099"/>
        <a:ext cx="7809424" cy="714229"/>
      </dsp:txXfrm>
    </dsp:sp>
    <dsp:sp modelId="{99C5DB17-E09B-4062-A453-58824B10BCDE}">
      <dsp:nvSpPr>
        <dsp:cNvPr id="0" name=""/>
        <dsp:cNvSpPr/>
      </dsp:nvSpPr>
      <dsp:spPr>
        <a:xfrm>
          <a:off x="0" y="3553006"/>
          <a:ext cx="7886700" cy="791505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A little bit theory </a:t>
          </a:r>
          <a:endParaRPr lang="zh-TW" altLang="en-US" sz="3300" kern="1200" dirty="0"/>
        </a:p>
      </dsp:txBody>
      <dsp:txXfrm>
        <a:off x="38638" y="3591644"/>
        <a:ext cx="7809424" cy="7142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54A2D6-3681-4895-8729-28302E1F7600}">
      <dsp:nvSpPr>
        <dsp:cNvPr id="0" name=""/>
        <dsp:cNvSpPr/>
      </dsp:nvSpPr>
      <dsp:spPr>
        <a:xfrm>
          <a:off x="0" y="6826"/>
          <a:ext cx="78867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Basic Idea of GAN</a:t>
          </a:r>
          <a:endParaRPr lang="zh-TW" altLang="en-US" sz="3300" kern="1200" dirty="0"/>
        </a:p>
      </dsp:txBody>
      <dsp:txXfrm>
        <a:off x="38638" y="45464"/>
        <a:ext cx="7809424" cy="714229"/>
      </dsp:txXfrm>
    </dsp:sp>
    <dsp:sp modelId="{007462BF-A7F8-4BC1-8920-8E6B9D2110D1}">
      <dsp:nvSpPr>
        <dsp:cNvPr id="0" name=""/>
        <dsp:cNvSpPr/>
      </dsp:nvSpPr>
      <dsp:spPr>
        <a:xfrm>
          <a:off x="0" y="893371"/>
          <a:ext cx="7886700" cy="791505"/>
        </a:xfrm>
        <a:prstGeom prst="roundRect">
          <a:avLst/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GAN as structured learning</a:t>
          </a:r>
          <a:endParaRPr lang="zh-TW" altLang="en-US" sz="3300" kern="1200" dirty="0"/>
        </a:p>
      </dsp:txBody>
      <dsp:txXfrm>
        <a:off x="38638" y="932009"/>
        <a:ext cx="7809424" cy="714229"/>
      </dsp:txXfrm>
    </dsp:sp>
    <dsp:sp modelId="{4E8EF002-F983-4564-8841-F9EF60298D12}">
      <dsp:nvSpPr>
        <dsp:cNvPr id="0" name=""/>
        <dsp:cNvSpPr/>
      </dsp:nvSpPr>
      <dsp:spPr>
        <a:xfrm>
          <a:off x="0" y="1779916"/>
          <a:ext cx="7886700" cy="791505"/>
        </a:xfrm>
        <a:prstGeom prst="round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Generator learn by itself?</a:t>
          </a:r>
          <a:endParaRPr lang="zh-TW" altLang="en-US" sz="3300" kern="1200" dirty="0"/>
        </a:p>
      </dsp:txBody>
      <dsp:txXfrm>
        <a:off x="38638" y="1818554"/>
        <a:ext cx="7809424" cy="714229"/>
      </dsp:txXfrm>
    </dsp:sp>
    <dsp:sp modelId="{652B5942-418F-4420-8E08-ED0C5B52A2E9}">
      <dsp:nvSpPr>
        <dsp:cNvPr id="0" name=""/>
        <dsp:cNvSpPr/>
      </dsp:nvSpPr>
      <dsp:spPr>
        <a:xfrm>
          <a:off x="0" y="2666461"/>
          <a:ext cx="7886700" cy="791505"/>
        </a:xfrm>
        <a:prstGeom prst="roundRect">
          <a:avLst/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Discriminator generate?</a:t>
          </a:r>
          <a:endParaRPr lang="zh-TW" altLang="en-US" sz="3300" kern="1200" dirty="0"/>
        </a:p>
      </dsp:txBody>
      <dsp:txXfrm>
        <a:off x="38638" y="2705099"/>
        <a:ext cx="7809424" cy="714229"/>
      </dsp:txXfrm>
    </dsp:sp>
    <dsp:sp modelId="{99C5DB17-E09B-4062-A453-58824B10BCDE}">
      <dsp:nvSpPr>
        <dsp:cNvPr id="0" name=""/>
        <dsp:cNvSpPr/>
      </dsp:nvSpPr>
      <dsp:spPr>
        <a:xfrm>
          <a:off x="0" y="3553006"/>
          <a:ext cx="7886700" cy="791505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A little bit theory </a:t>
          </a:r>
          <a:endParaRPr lang="zh-TW" altLang="en-US" sz="3300" kern="1200" dirty="0"/>
        </a:p>
      </dsp:txBody>
      <dsp:txXfrm>
        <a:off x="38638" y="3591644"/>
        <a:ext cx="7809424" cy="7142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C5FCFF-A143-4610-9771-20197DEDA499}">
      <dsp:nvSpPr>
        <dsp:cNvPr id="0" name=""/>
        <dsp:cNvSpPr/>
      </dsp:nvSpPr>
      <dsp:spPr>
        <a:xfrm>
          <a:off x="382488" y="1472"/>
          <a:ext cx="1480839" cy="148083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Bottom Up</a:t>
          </a:r>
          <a:endParaRPr lang="zh-TW" altLang="en-US" sz="2400" kern="1200" dirty="0"/>
        </a:p>
      </dsp:txBody>
      <dsp:txXfrm>
        <a:off x="599352" y="218336"/>
        <a:ext cx="1047111" cy="1047111"/>
      </dsp:txXfrm>
    </dsp:sp>
    <dsp:sp modelId="{909E2B40-CBE6-41C2-A62C-354402C71011}">
      <dsp:nvSpPr>
        <dsp:cNvPr id="0" name=""/>
        <dsp:cNvSpPr/>
      </dsp:nvSpPr>
      <dsp:spPr>
        <a:xfrm>
          <a:off x="693464" y="1602556"/>
          <a:ext cx="858887" cy="858887"/>
        </a:xfrm>
        <a:prstGeom prst="mathPlus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400" kern="1200"/>
        </a:p>
      </dsp:txBody>
      <dsp:txXfrm>
        <a:off x="807309" y="1930994"/>
        <a:ext cx="631197" cy="202011"/>
      </dsp:txXfrm>
    </dsp:sp>
    <dsp:sp modelId="{BEB455FD-0CCB-40BF-A1D9-05024398ED44}">
      <dsp:nvSpPr>
        <dsp:cNvPr id="0" name=""/>
        <dsp:cNvSpPr/>
      </dsp:nvSpPr>
      <dsp:spPr>
        <a:xfrm>
          <a:off x="382488" y="2581687"/>
          <a:ext cx="1480839" cy="1480839"/>
        </a:xfrm>
        <a:prstGeom prst="ellipse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Top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Down</a:t>
          </a:r>
          <a:endParaRPr lang="zh-TW" altLang="en-US" sz="2400" kern="1200" dirty="0"/>
        </a:p>
      </dsp:txBody>
      <dsp:txXfrm>
        <a:off x="599352" y="2798551"/>
        <a:ext cx="1047111" cy="1047111"/>
      </dsp:txXfrm>
    </dsp:sp>
    <dsp:sp modelId="{ED28DBDE-5AB6-4947-987E-D33229914AE4}">
      <dsp:nvSpPr>
        <dsp:cNvPr id="0" name=""/>
        <dsp:cNvSpPr/>
      </dsp:nvSpPr>
      <dsp:spPr>
        <a:xfrm>
          <a:off x="2085454" y="1756563"/>
          <a:ext cx="470907" cy="5508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300" kern="1200"/>
        </a:p>
      </dsp:txBody>
      <dsp:txXfrm>
        <a:off x="2085454" y="1866737"/>
        <a:ext cx="329635" cy="330524"/>
      </dsp:txXfrm>
    </dsp:sp>
    <dsp:sp modelId="{0EC821C6-4262-41E5-A032-50774887146E}">
      <dsp:nvSpPr>
        <dsp:cNvPr id="0" name=""/>
        <dsp:cNvSpPr/>
      </dsp:nvSpPr>
      <dsp:spPr>
        <a:xfrm>
          <a:off x="2751832" y="551160"/>
          <a:ext cx="2961679" cy="2961679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Generative Adversarial Network (GAN)</a:t>
          </a:r>
          <a:endParaRPr lang="zh-TW" altLang="en-US" sz="2400" kern="1200" dirty="0"/>
        </a:p>
      </dsp:txBody>
      <dsp:txXfrm>
        <a:off x="3185560" y="984888"/>
        <a:ext cx="2094223" cy="2094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54A2D6-3681-4895-8729-28302E1F7600}">
      <dsp:nvSpPr>
        <dsp:cNvPr id="0" name=""/>
        <dsp:cNvSpPr/>
      </dsp:nvSpPr>
      <dsp:spPr>
        <a:xfrm>
          <a:off x="0" y="6826"/>
          <a:ext cx="78867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Basic Idea of GAN</a:t>
          </a:r>
          <a:endParaRPr lang="zh-TW" altLang="en-US" sz="3300" kern="1200" dirty="0"/>
        </a:p>
      </dsp:txBody>
      <dsp:txXfrm>
        <a:off x="38638" y="45464"/>
        <a:ext cx="7809424" cy="714229"/>
      </dsp:txXfrm>
    </dsp:sp>
    <dsp:sp modelId="{007462BF-A7F8-4BC1-8920-8E6B9D2110D1}">
      <dsp:nvSpPr>
        <dsp:cNvPr id="0" name=""/>
        <dsp:cNvSpPr/>
      </dsp:nvSpPr>
      <dsp:spPr>
        <a:xfrm>
          <a:off x="0" y="893371"/>
          <a:ext cx="7886700" cy="791505"/>
        </a:xfrm>
        <a:prstGeom prst="roundRect">
          <a:avLst/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GAN as structured learning</a:t>
          </a:r>
          <a:endParaRPr lang="zh-TW" altLang="en-US" sz="3300" kern="1200" dirty="0"/>
        </a:p>
      </dsp:txBody>
      <dsp:txXfrm>
        <a:off x="38638" y="932009"/>
        <a:ext cx="7809424" cy="714229"/>
      </dsp:txXfrm>
    </dsp:sp>
    <dsp:sp modelId="{4E8EF002-F983-4564-8841-F9EF60298D12}">
      <dsp:nvSpPr>
        <dsp:cNvPr id="0" name=""/>
        <dsp:cNvSpPr/>
      </dsp:nvSpPr>
      <dsp:spPr>
        <a:xfrm>
          <a:off x="0" y="1779916"/>
          <a:ext cx="7886700" cy="791505"/>
        </a:xfrm>
        <a:prstGeom prst="round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Generator learn by itself?</a:t>
          </a:r>
          <a:endParaRPr lang="zh-TW" altLang="en-US" sz="3300" kern="1200" dirty="0"/>
        </a:p>
      </dsp:txBody>
      <dsp:txXfrm>
        <a:off x="38638" y="1818554"/>
        <a:ext cx="7809424" cy="714229"/>
      </dsp:txXfrm>
    </dsp:sp>
    <dsp:sp modelId="{652B5942-418F-4420-8E08-ED0C5B52A2E9}">
      <dsp:nvSpPr>
        <dsp:cNvPr id="0" name=""/>
        <dsp:cNvSpPr/>
      </dsp:nvSpPr>
      <dsp:spPr>
        <a:xfrm>
          <a:off x="0" y="2666461"/>
          <a:ext cx="7886700" cy="791505"/>
        </a:xfrm>
        <a:prstGeom prst="roundRect">
          <a:avLst/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Discriminator generate?</a:t>
          </a:r>
          <a:endParaRPr lang="zh-TW" altLang="en-US" sz="3300" kern="1200" dirty="0"/>
        </a:p>
      </dsp:txBody>
      <dsp:txXfrm>
        <a:off x="38638" y="2705099"/>
        <a:ext cx="7809424" cy="714229"/>
      </dsp:txXfrm>
    </dsp:sp>
    <dsp:sp modelId="{99C5DB17-E09B-4062-A453-58824B10BCDE}">
      <dsp:nvSpPr>
        <dsp:cNvPr id="0" name=""/>
        <dsp:cNvSpPr/>
      </dsp:nvSpPr>
      <dsp:spPr>
        <a:xfrm>
          <a:off x="0" y="3553006"/>
          <a:ext cx="7886700" cy="791505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A little bit theory </a:t>
          </a:r>
          <a:endParaRPr lang="zh-TW" altLang="en-US" sz="3300" kern="1200" dirty="0"/>
        </a:p>
      </dsp:txBody>
      <dsp:txXfrm>
        <a:off x="38638" y="3591644"/>
        <a:ext cx="7809424" cy="71422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54A2D6-3681-4895-8729-28302E1F7600}">
      <dsp:nvSpPr>
        <dsp:cNvPr id="0" name=""/>
        <dsp:cNvSpPr/>
      </dsp:nvSpPr>
      <dsp:spPr>
        <a:xfrm>
          <a:off x="0" y="6826"/>
          <a:ext cx="78867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Basic Idea of GAN</a:t>
          </a:r>
          <a:endParaRPr lang="zh-TW" altLang="en-US" sz="3300" kern="1200" dirty="0"/>
        </a:p>
      </dsp:txBody>
      <dsp:txXfrm>
        <a:off x="38638" y="45464"/>
        <a:ext cx="7809424" cy="714229"/>
      </dsp:txXfrm>
    </dsp:sp>
    <dsp:sp modelId="{007462BF-A7F8-4BC1-8920-8E6B9D2110D1}">
      <dsp:nvSpPr>
        <dsp:cNvPr id="0" name=""/>
        <dsp:cNvSpPr/>
      </dsp:nvSpPr>
      <dsp:spPr>
        <a:xfrm>
          <a:off x="0" y="893371"/>
          <a:ext cx="7886700" cy="791505"/>
        </a:xfrm>
        <a:prstGeom prst="roundRect">
          <a:avLst/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GAN as structured learning</a:t>
          </a:r>
          <a:endParaRPr lang="zh-TW" altLang="en-US" sz="3300" kern="1200" dirty="0"/>
        </a:p>
      </dsp:txBody>
      <dsp:txXfrm>
        <a:off x="38638" y="932009"/>
        <a:ext cx="7809424" cy="714229"/>
      </dsp:txXfrm>
    </dsp:sp>
    <dsp:sp modelId="{4E8EF002-F983-4564-8841-F9EF60298D12}">
      <dsp:nvSpPr>
        <dsp:cNvPr id="0" name=""/>
        <dsp:cNvSpPr/>
      </dsp:nvSpPr>
      <dsp:spPr>
        <a:xfrm>
          <a:off x="0" y="1779916"/>
          <a:ext cx="7886700" cy="791505"/>
        </a:xfrm>
        <a:prstGeom prst="round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Generator learn by itself?</a:t>
          </a:r>
          <a:endParaRPr lang="zh-TW" altLang="en-US" sz="3300" kern="1200" dirty="0"/>
        </a:p>
      </dsp:txBody>
      <dsp:txXfrm>
        <a:off x="38638" y="1818554"/>
        <a:ext cx="7809424" cy="714229"/>
      </dsp:txXfrm>
    </dsp:sp>
    <dsp:sp modelId="{652B5942-418F-4420-8E08-ED0C5B52A2E9}">
      <dsp:nvSpPr>
        <dsp:cNvPr id="0" name=""/>
        <dsp:cNvSpPr/>
      </dsp:nvSpPr>
      <dsp:spPr>
        <a:xfrm>
          <a:off x="0" y="2666461"/>
          <a:ext cx="7886700" cy="791505"/>
        </a:xfrm>
        <a:prstGeom prst="roundRect">
          <a:avLst/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Discriminator generate?</a:t>
          </a:r>
          <a:endParaRPr lang="zh-TW" altLang="en-US" sz="3300" kern="1200" dirty="0"/>
        </a:p>
      </dsp:txBody>
      <dsp:txXfrm>
        <a:off x="38638" y="2705099"/>
        <a:ext cx="7809424" cy="714229"/>
      </dsp:txXfrm>
    </dsp:sp>
    <dsp:sp modelId="{99C5DB17-E09B-4062-A453-58824B10BCDE}">
      <dsp:nvSpPr>
        <dsp:cNvPr id="0" name=""/>
        <dsp:cNvSpPr/>
      </dsp:nvSpPr>
      <dsp:spPr>
        <a:xfrm>
          <a:off x="0" y="3553006"/>
          <a:ext cx="7886700" cy="791505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A little bit theory </a:t>
          </a:r>
          <a:endParaRPr lang="zh-TW" altLang="en-US" sz="3300" kern="1200" dirty="0"/>
        </a:p>
      </dsp:txBody>
      <dsp:txXfrm>
        <a:off x="38638" y="3591644"/>
        <a:ext cx="7809424" cy="7142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54A2D6-3681-4895-8729-28302E1F7600}">
      <dsp:nvSpPr>
        <dsp:cNvPr id="0" name=""/>
        <dsp:cNvSpPr/>
      </dsp:nvSpPr>
      <dsp:spPr>
        <a:xfrm>
          <a:off x="0" y="6826"/>
          <a:ext cx="78867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Basic Idea of GAN</a:t>
          </a:r>
          <a:endParaRPr lang="zh-TW" altLang="en-US" sz="3300" kern="1200" dirty="0"/>
        </a:p>
      </dsp:txBody>
      <dsp:txXfrm>
        <a:off x="38638" y="45464"/>
        <a:ext cx="7809424" cy="714229"/>
      </dsp:txXfrm>
    </dsp:sp>
    <dsp:sp modelId="{007462BF-A7F8-4BC1-8920-8E6B9D2110D1}">
      <dsp:nvSpPr>
        <dsp:cNvPr id="0" name=""/>
        <dsp:cNvSpPr/>
      </dsp:nvSpPr>
      <dsp:spPr>
        <a:xfrm>
          <a:off x="0" y="893371"/>
          <a:ext cx="7886700" cy="791505"/>
        </a:xfrm>
        <a:prstGeom prst="roundRect">
          <a:avLst/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GAN as structured learning</a:t>
          </a:r>
          <a:endParaRPr lang="zh-TW" altLang="en-US" sz="3300" kern="1200" dirty="0"/>
        </a:p>
      </dsp:txBody>
      <dsp:txXfrm>
        <a:off x="38638" y="932009"/>
        <a:ext cx="7809424" cy="714229"/>
      </dsp:txXfrm>
    </dsp:sp>
    <dsp:sp modelId="{4E8EF002-F983-4564-8841-F9EF60298D12}">
      <dsp:nvSpPr>
        <dsp:cNvPr id="0" name=""/>
        <dsp:cNvSpPr/>
      </dsp:nvSpPr>
      <dsp:spPr>
        <a:xfrm>
          <a:off x="0" y="1779916"/>
          <a:ext cx="7886700" cy="791505"/>
        </a:xfrm>
        <a:prstGeom prst="round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Generator learn by itself?</a:t>
          </a:r>
          <a:endParaRPr lang="zh-TW" altLang="en-US" sz="3300" kern="1200" dirty="0"/>
        </a:p>
      </dsp:txBody>
      <dsp:txXfrm>
        <a:off x="38638" y="1818554"/>
        <a:ext cx="7809424" cy="714229"/>
      </dsp:txXfrm>
    </dsp:sp>
    <dsp:sp modelId="{652B5942-418F-4420-8E08-ED0C5B52A2E9}">
      <dsp:nvSpPr>
        <dsp:cNvPr id="0" name=""/>
        <dsp:cNvSpPr/>
      </dsp:nvSpPr>
      <dsp:spPr>
        <a:xfrm>
          <a:off x="0" y="2666461"/>
          <a:ext cx="7886700" cy="791505"/>
        </a:xfrm>
        <a:prstGeom prst="roundRect">
          <a:avLst/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Can Discriminator generate?</a:t>
          </a:r>
          <a:endParaRPr lang="zh-TW" altLang="en-US" sz="3300" kern="1200" dirty="0"/>
        </a:p>
      </dsp:txBody>
      <dsp:txXfrm>
        <a:off x="38638" y="2705099"/>
        <a:ext cx="7809424" cy="714229"/>
      </dsp:txXfrm>
    </dsp:sp>
    <dsp:sp modelId="{99C5DB17-E09B-4062-A453-58824B10BCDE}">
      <dsp:nvSpPr>
        <dsp:cNvPr id="0" name=""/>
        <dsp:cNvSpPr/>
      </dsp:nvSpPr>
      <dsp:spPr>
        <a:xfrm>
          <a:off x="0" y="3553006"/>
          <a:ext cx="7886700" cy="791505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300" kern="1200" dirty="0"/>
            <a:t>A little bit theory </a:t>
          </a:r>
          <a:endParaRPr lang="zh-TW" altLang="en-US" sz="3300" kern="1200" dirty="0"/>
        </a:p>
      </dsp:txBody>
      <dsp:txXfrm>
        <a:off x="38638" y="3591644"/>
        <a:ext cx="7809424" cy="714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image" Target="../media/image57.wmf"/><Relationship Id="rId1" Type="http://schemas.openxmlformats.org/officeDocument/2006/relationships/image" Target="../media/image56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image" Target="../media/image57.wmf"/><Relationship Id="rId1" Type="http://schemas.openxmlformats.org/officeDocument/2006/relationships/image" Target="../media/image5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92.wmf"/><Relationship Id="rId1" Type="http://schemas.openxmlformats.org/officeDocument/2006/relationships/image" Target="../media/image91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92.wmf"/><Relationship Id="rId1" Type="http://schemas.openxmlformats.org/officeDocument/2006/relationships/image" Target="../media/image91.wmf"/></Relationships>
</file>

<file path=ppt/media/hdphoto1.wdp>
</file>

<file path=ppt/media/hdphoto2.wdp>
</file>

<file path=ppt/media/hdphoto3.wdp>
</file>

<file path=ppt/media/image1.png>
</file>

<file path=ppt/media/image10.png>
</file>

<file path=ppt/media/image10700.png>
</file>

<file path=ppt/media/image11.png>
</file>

<file path=ppt/media/image119.png>
</file>

<file path=ppt/media/image12.jpg>
</file>

<file path=ppt/media/image13.png>
</file>

<file path=ppt/media/image14.png>
</file>

<file path=ppt/media/image15.jpeg>
</file>

<file path=ppt/media/image16.jpeg>
</file>

<file path=ppt/media/image17.jpeg>
</file>

<file path=ppt/media/image174.png>
</file>

<file path=ppt/media/image175.png>
</file>

<file path=ppt/media/image178.png>
</file>

<file path=ppt/media/image179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3.png>
</file>

<file path=ppt/media/image30.png>
</file>

<file path=ppt/media/image300.png>
</file>

<file path=ppt/media/image31.png>
</file>

<file path=ppt/media/image310.pn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70.png>
</file>

<file path=ppt/media/image38.jpg>
</file>

<file path=ppt/media/image380.png>
</file>

<file path=ppt/media/image39.png>
</file>

<file path=ppt/media/image390.png>
</file>

<file path=ppt/media/image4.png>
</file>

<file path=ppt/media/image40.png>
</file>

<file path=ppt/media/image400.png>
</file>

<file path=ppt/media/image41.png>
</file>

<file path=ppt/media/image410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80.png>
</file>

<file path=ppt/media/image49.png>
</file>

<file path=ppt/media/image490.png>
</file>

<file path=ppt/media/image491.png>
</file>

<file path=ppt/media/image5.jpg>
</file>

<file path=ppt/media/image50.jpg>
</file>

<file path=ppt/media/image500.png>
</file>

<file path=ppt/media/image51.png>
</file>

<file path=ppt/media/image510.png>
</file>

<file path=ppt/media/image52.png>
</file>

<file path=ppt/media/image520.png>
</file>

<file path=ppt/media/image53.png>
</file>

<file path=ppt/media/image530.png>
</file>

<file path=ppt/media/image54.png>
</file>

<file path=ppt/media/image540.png>
</file>

<file path=ppt/media/image5400.png>
</file>

<file path=ppt/media/image5401.png>
</file>

<file path=ppt/media/image541.png>
</file>

<file path=ppt/media/image55.png>
</file>

<file path=ppt/media/image550.png>
</file>

<file path=ppt/media/image56.wmf>
</file>

<file path=ppt/media/image560.png>
</file>

<file path=ppt/media/image57.wmf>
</file>

<file path=ppt/media/image570.png>
</file>

<file path=ppt/media/image58.wmf>
</file>

<file path=ppt/media/image580.png>
</file>

<file path=ppt/media/image59.png>
</file>

<file path=ppt/media/image591.png>
</file>

<file path=ppt/media/image6.jpg>
</file>

<file path=ppt/media/image60.png>
</file>

<file path=ppt/media/image601.png>
</file>

<file path=ppt/media/image61.png>
</file>

<file path=ppt/media/image610.png>
</file>

<file path=ppt/media/image62.png>
</file>

<file path=ppt/media/image620.png>
</file>

<file path=ppt/media/image63.png>
</file>

<file path=ppt/media/image630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wmf>
</file>

<file path=ppt/media/image88.png>
</file>

<file path=ppt/media/image89.png>
</file>

<file path=ppt/media/image9.png>
</file>

<file path=ppt/media/image90.png>
</file>

<file path=ppt/media/image91.wmf>
</file>

<file path=ppt/media/image92.wmf>
</file>

<file path=ppt/media/image93.png>
</file>

<file path=ppt/media/image94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E7E878-0FD5-4E5E-BDB8-8FEA1A0F189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A5611-6D38-444D-A832-F3C43C53E6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6797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Q: </a:t>
            </a:r>
            <a:r>
              <a:rPr lang="zh-TW" altLang="en-US" dirty="0"/>
              <a:t>可以做得很好</a:t>
            </a:r>
            <a:r>
              <a:rPr lang="en-US" altLang="zh-TW" dirty="0"/>
              <a:t>?</a:t>
            </a:r>
            <a:r>
              <a:rPr lang="zh-TW" altLang="en-US" dirty="0"/>
              <a:t> 為什麼</a:t>
            </a:r>
            <a:r>
              <a:rPr lang="en-US" altLang="zh-TW" dirty="0"/>
              <a:t>?</a:t>
            </a:r>
          </a:p>
          <a:p>
            <a:r>
              <a:rPr lang="en-US" altLang="zh-TW" dirty="0"/>
              <a:t>Q:</a:t>
            </a:r>
            <a:r>
              <a:rPr lang="zh-TW" altLang="en-US" dirty="0"/>
              <a:t> </a:t>
            </a:r>
            <a:r>
              <a:rPr lang="en-US" altLang="zh-TW" dirty="0"/>
              <a:t>VAE</a:t>
            </a:r>
            <a:r>
              <a:rPr lang="zh-TW" altLang="en-US" dirty="0"/>
              <a:t> 為何不好</a:t>
            </a:r>
            <a:r>
              <a:rPr lang="en-US" altLang="zh-TW" dirty="0"/>
              <a:t>?</a:t>
            </a:r>
          </a:p>
          <a:p>
            <a:r>
              <a:rPr lang="en-US" altLang="zh-TW" dirty="0"/>
              <a:t>Q:</a:t>
            </a:r>
            <a:r>
              <a:rPr lang="zh-TW" altLang="en-US" dirty="0"/>
              <a:t> </a:t>
            </a:r>
            <a:r>
              <a:rPr lang="en-US" altLang="zh-TW" dirty="0"/>
              <a:t>unroll GAN</a:t>
            </a:r>
            <a:r>
              <a:rPr lang="zh-TW" altLang="en-US" dirty="0"/>
              <a:t>有用嗎？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6A5611-6D38-444D-A832-F3C43C53E63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0289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6A5611-6D38-444D-A832-F3C43C53E63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7566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F74E8-D2D3-41D0-B360-93DC08162B57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45122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F74E8-D2D3-41D0-B360-93DC08162B57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5294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F74E8-D2D3-41D0-B360-93DC08162B57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1882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DD220D-7621-4394-9E66-0D29A30127EE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45604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C91A8-92D6-4C4C-B7EE-8DAAB567DEDE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04787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3DEF51-542F-46EE-BED1-D95B1201EC92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77863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3DEF51-542F-46EE-BED1-D95B1201EC92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68795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3DEF51-542F-46EE-BED1-D95B1201EC92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40925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F74E8-D2D3-41D0-B360-93DC08162B57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110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55C7C-5A57-4EF8-9547-D16C754C31B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31109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F74E8-D2D3-41D0-B360-93DC08162B57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54820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3DEF51-542F-46EE-BED1-D95B1201EC92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45426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6A5611-6D38-444D-A832-F3C43C53E63E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4984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6A5611-6D38-444D-A832-F3C43C53E63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0788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93481-9538-44C6-A910-B58F9FEA8431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6849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55C7C-5A57-4EF8-9547-D16C754C31B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545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3DEF51-542F-46EE-BED1-D95B1201EC9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0831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3DEF51-542F-46EE-BED1-D95B1201EC92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7671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C9608-0E78-43F8-A5E8-CE789142713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52951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6A5611-6D38-444D-A832-F3C43C53E63E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0148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9501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381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469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073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798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664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0306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3371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2202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851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4465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6B0D4-50AE-455C-8CB8-FA91D2297756}" type="datetimeFigureOut">
              <a:rPr lang="zh-TW" altLang="en-US" smtClean="0"/>
              <a:t>2019/6/4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18D97-057B-4649-A039-448A1754A3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9356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9.png"/><Relationship Id="rId7" Type="http://schemas.openxmlformats.org/officeDocument/2006/relationships/image" Target="../media/image6.jp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5.jpg"/><Relationship Id="rId4" Type="http://schemas.openxmlformats.org/officeDocument/2006/relationships/image" Target="../media/image12.jpg"/><Relationship Id="rId9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g"/><Relationship Id="rId13" Type="http://schemas.openxmlformats.org/officeDocument/2006/relationships/image" Target="../media/image37.jpg"/><Relationship Id="rId3" Type="http://schemas.openxmlformats.org/officeDocument/2006/relationships/image" Target="../media/image29.png"/><Relationship Id="rId7" Type="http://schemas.openxmlformats.org/officeDocument/2006/relationships/image" Target="../media/image6.jpg"/><Relationship Id="rId12" Type="http://schemas.openxmlformats.org/officeDocument/2006/relationships/image" Target="../media/image3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11" Type="http://schemas.openxmlformats.org/officeDocument/2006/relationships/image" Target="../media/image35.jpg"/><Relationship Id="rId5" Type="http://schemas.openxmlformats.org/officeDocument/2006/relationships/image" Target="../media/image5.jpg"/><Relationship Id="rId10" Type="http://schemas.openxmlformats.org/officeDocument/2006/relationships/image" Target="../media/image34.jpg"/><Relationship Id="rId4" Type="http://schemas.openxmlformats.org/officeDocument/2006/relationships/image" Target="../media/image12.jpg"/><Relationship Id="rId9" Type="http://schemas.openxmlformats.org/officeDocument/2006/relationships/image" Target="../media/image33.jpg"/><Relationship Id="rId14" Type="http://schemas.openxmlformats.org/officeDocument/2006/relationships/image" Target="../media/image3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0.png"/><Relationship Id="rId13" Type="http://schemas.openxmlformats.org/officeDocument/2006/relationships/image" Target="../media/image63.pn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12" Type="http://schemas.openxmlformats.org/officeDocument/2006/relationships/image" Target="../media/image62.png"/><Relationship Id="rId17" Type="http://schemas.openxmlformats.org/officeDocument/2006/relationships/image" Target="../media/image67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6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png"/><Relationship Id="rId11" Type="http://schemas.openxmlformats.org/officeDocument/2006/relationships/image" Target="../media/image61.png"/><Relationship Id="rId5" Type="http://schemas.openxmlformats.org/officeDocument/2006/relationships/image" Target="../media/image53.png"/><Relationship Id="rId15" Type="http://schemas.openxmlformats.org/officeDocument/2006/relationships/image" Target="../media/image65.png"/><Relationship Id="rId10" Type="http://schemas.openxmlformats.org/officeDocument/2006/relationships/image" Target="../media/image60.png"/><Relationship Id="rId4" Type="http://schemas.openxmlformats.org/officeDocument/2006/relationships/image" Target="../media/image52.png"/><Relationship Id="rId9" Type="http://schemas.openxmlformats.org/officeDocument/2006/relationships/image" Target="../media/image591.png"/><Relationship Id="rId14" Type="http://schemas.openxmlformats.org/officeDocument/2006/relationships/image" Target="../media/image6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6.wmf"/><Relationship Id="rId4" Type="http://schemas.openxmlformats.org/officeDocument/2006/relationships/oleObject" Target="../embeddings/oleObject1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57.wmf"/><Relationship Id="rId12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11" Type="http://schemas.openxmlformats.org/officeDocument/2006/relationships/oleObject" Target="../embeddings/oleObject5.bin"/><Relationship Id="rId5" Type="http://schemas.openxmlformats.org/officeDocument/2006/relationships/image" Target="../media/image56.wmf"/><Relationship Id="rId10" Type="http://schemas.openxmlformats.org/officeDocument/2006/relationships/image" Target="../media/image59.png"/><Relationship Id="rId4" Type="http://schemas.openxmlformats.org/officeDocument/2006/relationships/oleObject" Target="../embeddings/oleObject2.bin"/><Relationship Id="rId9" Type="http://schemas.openxmlformats.org/officeDocument/2006/relationships/image" Target="../media/image58.w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13" Type="http://schemas.openxmlformats.org/officeDocument/2006/relationships/image" Target="../media/image70.pn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56.wmf"/><Relationship Id="rId12" Type="http://schemas.openxmlformats.org/officeDocument/2006/relationships/image" Target="../media/image69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73.png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58.wmf"/><Relationship Id="rId5" Type="http://schemas.microsoft.com/office/2007/relationships/hdphoto" Target="../media/hdphoto2.wdp"/><Relationship Id="rId15" Type="http://schemas.openxmlformats.org/officeDocument/2006/relationships/image" Target="../media/image72.png"/><Relationship Id="rId10" Type="http://schemas.openxmlformats.org/officeDocument/2006/relationships/oleObject" Target="../embeddings/oleObject9.bin"/><Relationship Id="rId4" Type="http://schemas.openxmlformats.org/officeDocument/2006/relationships/image" Target="../media/image68.png"/><Relationship Id="rId9" Type="http://schemas.openxmlformats.org/officeDocument/2006/relationships/image" Target="../media/image57.wmf"/><Relationship Id="rId14" Type="http://schemas.openxmlformats.org/officeDocument/2006/relationships/image" Target="../media/image7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0.png"/><Relationship Id="rId13" Type="http://schemas.openxmlformats.org/officeDocument/2006/relationships/image" Target="../media/image80.png"/><Relationship Id="rId3" Type="http://schemas.openxmlformats.org/officeDocument/2006/relationships/image" Target="../media/image75.png"/><Relationship Id="rId7" Type="http://schemas.openxmlformats.org/officeDocument/2006/relationships/image" Target="../media/image79.png"/><Relationship Id="rId12" Type="http://schemas.openxmlformats.org/officeDocument/2006/relationships/image" Target="../media/image410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png"/><Relationship Id="rId11" Type="http://schemas.openxmlformats.org/officeDocument/2006/relationships/image" Target="../media/image400.png"/><Relationship Id="rId5" Type="http://schemas.openxmlformats.org/officeDocument/2006/relationships/image" Target="../media/image77.png"/><Relationship Id="rId10" Type="http://schemas.openxmlformats.org/officeDocument/2006/relationships/image" Target="../media/image390.png"/><Relationship Id="rId4" Type="http://schemas.openxmlformats.org/officeDocument/2006/relationships/image" Target="../media/image76.png"/><Relationship Id="rId9" Type="http://schemas.openxmlformats.org/officeDocument/2006/relationships/image" Target="../media/image380.png"/></Relationships>
</file>

<file path=ppt/slides/_rels/slide31.xml.rels><?xml version="1.0" encoding="UTF-8" standalone="yes"?>
<Relationships xmlns="http://schemas.openxmlformats.org/package/2006/relationships"><Relationship Id="rId18" Type="http://schemas.openxmlformats.org/officeDocument/2006/relationships/image" Target="../media/image74.png"/><Relationship Id="rId26" Type="http://schemas.openxmlformats.org/officeDocument/2006/relationships/image" Target="../media/image380.png"/><Relationship Id="rId21" Type="http://schemas.openxmlformats.org/officeDocument/2006/relationships/image" Target="../media/image78.png"/><Relationship Id="rId17" Type="http://schemas.openxmlformats.org/officeDocument/2006/relationships/image" Target="../media/image10700.png"/><Relationship Id="rId25" Type="http://schemas.openxmlformats.org/officeDocument/2006/relationships/image" Target="../media/image370.png"/><Relationship Id="rId2" Type="http://schemas.openxmlformats.org/officeDocument/2006/relationships/image" Target="../media/image81.png"/><Relationship Id="rId20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24" Type="http://schemas.openxmlformats.org/officeDocument/2006/relationships/image" Target="../media/image77.png"/><Relationship Id="rId23" Type="http://schemas.openxmlformats.org/officeDocument/2006/relationships/image" Target="../media/image79.png"/><Relationship Id="rId28" Type="http://schemas.openxmlformats.org/officeDocument/2006/relationships/image" Target="../media/image400.png"/><Relationship Id="rId19" Type="http://schemas.openxmlformats.org/officeDocument/2006/relationships/image" Target="../media/image75.png"/><Relationship Id="rId22" Type="http://schemas.openxmlformats.org/officeDocument/2006/relationships/image" Target="../media/image80.png"/><Relationship Id="rId27" Type="http://schemas.openxmlformats.org/officeDocument/2006/relationships/image" Target="../media/image39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87.w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12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90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6.jpg"/><Relationship Id="rId12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7.jpg"/><Relationship Id="rId11" Type="http://schemas.openxmlformats.org/officeDocument/2006/relationships/image" Target="../media/image29.png"/><Relationship Id="rId5" Type="http://schemas.openxmlformats.org/officeDocument/2006/relationships/image" Target="../media/image5.jpg"/><Relationship Id="rId10" Type="http://schemas.openxmlformats.org/officeDocument/2006/relationships/image" Target="../media/image91.wmf"/><Relationship Id="rId4" Type="http://schemas.openxmlformats.org/officeDocument/2006/relationships/image" Target="../media/image12.jpg"/><Relationship Id="rId9" Type="http://schemas.openxmlformats.org/officeDocument/2006/relationships/oleObject" Target="../embeddings/oleObject11.bin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92.wmf"/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6.jpg"/><Relationship Id="rId12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7.jpg"/><Relationship Id="rId11" Type="http://schemas.openxmlformats.org/officeDocument/2006/relationships/image" Target="../media/image29.png"/><Relationship Id="rId5" Type="http://schemas.openxmlformats.org/officeDocument/2006/relationships/image" Target="../media/image5.jpg"/><Relationship Id="rId10" Type="http://schemas.openxmlformats.org/officeDocument/2006/relationships/image" Target="../media/image91.wmf"/><Relationship Id="rId4" Type="http://schemas.openxmlformats.org/officeDocument/2006/relationships/image" Target="../media/image12.jpg"/><Relationship Id="rId9" Type="http://schemas.openxmlformats.org/officeDocument/2006/relationships/oleObject" Target="../embeddings/oleObject11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9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91.wmf"/><Relationship Id="rId4" Type="http://schemas.openxmlformats.org/officeDocument/2006/relationships/oleObject" Target="../embeddings/oleObject11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png"/><Relationship Id="rId13" Type="http://schemas.openxmlformats.org/officeDocument/2006/relationships/image" Target="../media/image541.png"/><Relationship Id="rId3" Type="http://schemas.openxmlformats.org/officeDocument/2006/relationships/image" Target="../media/image93.png"/><Relationship Id="rId7" Type="http://schemas.openxmlformats.org/officeDocument/2006/relationships/image" Target="../media/image490.png"/><Relationship Id="rId12" Type="http://schemas.openxmlformats.org/officeDocument/2006/relationships/image" Target="../media/image5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0.png"/><Relationship Id="rId11" Type="http://schemas.openxmlformats.org/officeDocument/2006/relationships/image" Target="../media/image520.png"/><Relationship Id="rId5" Type="http://schemas.openxmlformats.org/officeDocument/2006/relationships/image" Target="../media/image491.png"/><Relationship Id="rId10" Type="http://schemas.openxmlformats.org/officeDocument/2006/relationships/image" Target="../media/image510.png"/><Relationship Id="rId4" Type="http://schemas.openxmlformats.org/officeDocument/2006/relationships/image" Target="../media/image94.png"/><Relationship Id="rId9" Type="http://schemas.openxmlformats.org/officeDocument/2006/relationships/image" Target="../media/image95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36.jpg"/><Relationship Id="rId3" Type="http://schemas.openxmlformats.org/officeDocument/2006/relationships/image" Target="../media/image550.png"/><Relationship Id="rId7" Type="http://schemas.openxmlformats.org/officeDocument/2006/relationships/image" Target="../media/image7.jpg"/><Relationship Id="rId12" Type="http://schemas.openxmlformats.org/officeDocument/2006/relationships/image" Target="../media/image35.jpg"/><Relationship Id="rId17" Type="http://schemas.openxmlformats.org/officeDocument/2006/relationships/image" Target="../media/image570.png"/><Relationship Id="rId2" Type="http://schemas.openxmlformats.org/officeDocument/2006/relationships/image" Target="../media/image540.png"/><Relationship Id="rId16" Type="http://schemas.openxmlformats.org/officeDocument/2006/relationships/image" Target="../media/image5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11" Type="http://schemas.openxmlformats.org/officeDocument/2006/relationships/image" Target="../media/image34.jpg"/><Relationship Id="rId5" Type="http://schemas.openxmlformats.org/officeDocument/2006/relationships/image" Target="../media/image12.jpg"/><Relationship Id="rId15" Type="http://schemas.openxmlformats.org/officeDocument/2006/relationships/image" Target="../media/image38.jpg"/><Relationship Id="rId10" Type="http://schemas.openxmlformats.org/officeDocument/2006/relationships/image" Target="../media/image33.jpg"/><Relationship Id="rId4" Type="http://schemas.openxmlformats.org/officeDocument/2006/relationships/image" Target="../media/image29.png"/><Relationship Id="rId9" Type="http://schemas.openxmlformats.org/officeDocument/2006/relationships/image" Target="../media/image32.jpg"/><Relationship Id="rId14" Type="http://schemas.openxmlformats.org/officeDocument/2006/relationships/image" Target="../media/image37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png"/><Relationship Id="rId3" Type="http://schemas.openxmlformats.org/officeDocument/2006/relationships/image" Target="../media/image6.jpg"/><Relationship Id="rId7" Type="http://schemas.openxmlformats.org/officeDocument/2006/relationships/image" Target="../media/image27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0.png"/><Relationship Id="rId11" Type="http://schemas.openxmlformats.org/officeDocument/2006/relationships/image" Target="../media/image310.png"/><Relationship Id="rId5" Type="http://schemas.openxmlformats.org/officeDocument/2006/relationships/image" Target="../media/image250.png"/><Relationship Id="rId10" Type="http://schemas.openxmlformats.org/officeDocument/2006/relationships/image" Target="../media/image300.png"/><Relationship Id="rId4" Type="http://schemas.openxmlformats.org/officeDocument/2006/relationships/image" Target="../media/image240.png"/><Relationship Id="rId9" Type="http://schemas.openxmlformats.org/officeDocument/2006/relationships/image" Target="../media/image7.jp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9.png"/><Relationship Id="rId3" Type="http://schemas.openxmlformats.org/officeDocument/2006/relationships/image" Target="../media/image174.png"/><Relationship Id="rId7" Type="http://schemas.openxmlformats.org/officeDocument/2006/relationships/image" Target="../media/image178.png"/><Relationship Id="rId2" Type="http://schemas.openxmlformats.org/officeDocument/2006/relationships/image" Target="../media/image540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png"/><Relationship Id="rId2" Type="http://schemas.openxmlformats.org/officeDocument/2006/relationships/image" Target="../media/image540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1.png"/><Relationship Id="rId4" Type="http://schemas.openxmlformats.org/officeDocument/2006/relationships/image" Target="../media/image17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0.png"/><Relationship Id="rId2" Type="http://schemas.openxmlformats.org/officeDocument/2006/relationships/image" Target="../media/image6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0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5.png"/><Relationship Id="rId7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2.png"/><Relationship Id="rId7" Type="http://schemas.openxmlformats.org/officeDocument/2006/relationships/image" Target="../media/image5.jp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29.png"/><Relationship Id="rId5" Type="http://schemas.openxmlformats.org/officeDocument/2006/relationships/image" Target="../media/image26.png"/><Relationship Id="rId10" Type="http://schemas.openxmlformats.org/officeDocument/2006/relationships/image" Target="../media/image28.png"/><Relationship Id="rId4" Type="http://schemas.openxmlformats.org/officeDocument/2006/relationships/image" Target="../media/image23.png"/><Relationship Id="rId9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F72917-78CF-4FDF-8385-C36AB30B0B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Introduction of Generative Adversarial Network (GAN)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915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CF8B1C4E-A686-4C63-B814-92119412BA16}"/>
              </a:ext>
            </a:extLst>
          </p:cNvPr>
          <p:cNvSpPr/>
          <p:nvPr/>
        </p:nvSpPr>
        <p:spPr>
          <a:xfrm>
            <a:off x="1365808" y="4474160"/>
            <a:ext cx="1517650" cy="8613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v3</a:t>
            </a:r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D3715D5-0C12-47A3-B4D1-70E2535FACF1}"/>
              </a:ext>
            </a:extLst>
          </p:cNvPr>
          <p:cNvSpPr/>
          <p:nvPr/>
        </p:nvSpPr>
        <p:spPr>
          <a:xfrm>
            <a:off x="1365808" y="2994920"/>
            <a:ext cx="1517650" cy="8613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v2</a:t>
            </a:r>
            <a:endParaRPr lang="zh-TW" altLang="en-US" sz="2400" dirty="0"/>
          </a:p>
        </p:txBody>
      </p:sp>
      <p:sp>
        <p:nvSpPr>
          <p:cNvPr id="28" name="語音泡泡: 圓角矩形 27">
            <a:extLst>
              <a:ext uri="{FF2B5EF4-FFF2-40B4-BE49-F238E27FC236}">
                <a16:creationId xmlns:a16="http://schemas.microsoft.com/office/drawing/2014/main" id="{A85B4D53-5CFE-4255-A8DC-BAB908B2D793}"/>
              </a:ext>
            </a:extLst>
          </p:cNvPr>
          <p:cNvSpPr/>
          <p:nvPr/>
        </p:nvSpPr>
        <p:spPr>
          <a:xfrm>
            <a:off x="3363738" y="4958203"/>
            <a:ext cx="2302299" cy="700745"/>
          </a:xfrm>
          <a:prstGeom prst="wedgeRoundRectCallout">
            <a:avLst>
              <a:gd name="adj1" fmla="val -76075"/>
              <a:gd name="adj2" fmla="val -4106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7" name="語音泡泡: 圓角矩形 26">
            <a:extLst>
              <a:ext uri="{FF2B5EF4-FFF2-40B4-BE49-F238E27FC236}">
                <a16:creationId xmlns:a16="http://schemas.microsoft.com/office/drawing/2014/main" id="{6E50D5A5-899B-4A03-9F80-E9B51475F5FF}"/>
              </a:ext>
            </a:extLst>
          </p:cNvPr>
          <p:cNvSpPr/>
          <p:nvPr/>
        </p:nvSpPr>
        <p:spPr>
          <a:xfrm>
            <a:off x="3349225" y="3474940"/>
            <a:ext cx="2302299" cy="700745"/>
          </a:xfrm>
          <a:prstGeom prst="wedgeRoundRectCallout">
            <a:avLst>
              <a:gd name="adj1" fmla="val -76075"/>
              <a:gd name="adj2" fmla="val -4106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19BDE59-57A5-4153-931A-EB8272747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Idea of GAN</a:t>
            </a:r>
            <a:br>
              <a:rPr lang="en-US" altLang="zh-TW" dirty="0"/>
            </a:b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27B73A-6898-46A8-8AFF-47A16103C2F1}"/>
              </a:ext>
            </a:extLst>
          </p:cNvPr>
          <p:cNvSpPr/>
          <p:nvPr/>
        </p:nvSpPr>
        <p:spPr>
          <a:xfrm>
            <a:off x="5087462" y="261987"/>
            <a:ext cx="1517650" cy="8613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(student)</a:t>
            </a:r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53B4824-E4BB-4CFF-84DA-66C493E3A12F}"/>
              </a:ext>
            </a:extLst>
          </p:cNvPr>
          <p:cNvSpPr/>
          <p:nvPr/>
        </p:nvSpPr>
        <p:spPr>
          <a:xfrm>
            <a:off x="6720114" y="269231"/>
            <a:ext cx="1939676" cy="8613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Discriminator</a:t>
            </a:r>
          </a:p>
          <a:p>
            <a:pPr algn="ctr"/>
            <a:r>
              <a:rPr lang="en-US" altLang="zh-TW" sz="2400" dirty="0"/>
              <a:t>(teacher)</a:t>
            </a:r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460F152-3CC2-47A3-A823-4B8E6ACCB5DB}"/>
              </a:ext>
            </a:extLst>
          </p:cNvPr>
          <p:cNvSpPr/>
          <p:nvPr/>
        </p:nvSpPr>
        <p:spPr>
          <a:xfrm>
            <a:off x="1365808" y="1711067"/>
            <a:ext cx="1517650" cy="8613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v1</a:t>
            </a:r>
            <a:endParaRPr lang="zh-TW" altLang="en-US" sz="2400" dirty="0"/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F4E2F4A5-9AA0-485B-B4EE-11A5BD3F3BA4}"/>
              </a:ext>
            </a:extLst>
          </p:cNvPr>
          <p:cNvGrpSpPr/>
          <p:nvPr/>
        </p:nvGrpSpPr>
        <p:grpSpPr>
          <a:xfrm>
            <a:off x="3349225" y="2008330"/>
            <a:ext cx="2302299" cy="700745"/>
            <a:chOff x="2926927" y="2258346"/>
            <a:chExt cx="2302299" cy="700745"/>
          </a:xfrm>
        </p:grpSpPr>
        <p:sp>
          <p:nvSpPr>
            <p:cNvPr id="25" name="語音泡泡: 圓角矩形 24">
              <a:extLst>
                <a:ext uri="{FF2B5EF4-FFF2-40B4-BE49-F238E27FC236}">
                  <a16:creationId xmlns:a16="http://schemas.microsoft.com/office/drawing/2014/main" id="{76D9FD7F-7F3B-4001-AE4B-B6D04B2FDB82}"/>
                </a:ext>
              </a:extLst>
            </p:cNvPr>
            <p:cNvSpPr/>
            <p:nvPr/>
          </p:nvSpPr>
          <p:spPr>
            <a:xfrm>
              <a:off x="2926927" y="2258346"/>
              <a:ext cx="2302299" cy="700745"/>
            </a:xfrm>
            <a:prstGeom prst="wedgeRoundRectCallout">
              <a:avLst>
                <a:gd name="adj1" fmla="val -76075"/>
                <a:gd name="adj2" fmla="val -41061"/>
                <a:gd name="adj3" fmla="val 16667"/>
              </a:avLst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400" dirty="0"/>
            </a:p>
          </p:txBody>
        </p:sp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3129D01C-5018-4FAE-99E2-83789AD7C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66173" y="2336909"/>
              <a:ext cx="2081864" cy="549612"/>
            </a:xfrm>
            <a:prstGeom prst="rect">
              <a:avLst/>
            </a:prstGeom>
          </p:spPr>
        </p:pic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9CC57B87-C0E4-48C1-8A59-2755D95410DE}"/>
              </a:ext>
            </a:extLst>
          </p:cNvPr>
          <p:cNvSpPr/>
          <p:nvPr/>
        </p:nvSpPr>
        <p:spPr>
          <a:xfrm>
            <a:off x="6425556" y="2071386"/>
            <a:ext cx="1939676" cy="8613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Discriminator</a:t>
            </a:r>
          </a:p>
          <a:p>
            <a:pPr algn="ctr"/>
            <a:r>
              <a:rPr lang="en-US" altLang="zh-TW" sz="2400" dirty="0"/>
              <a:t>v1</a:t>
            </a:r>
            <a:endParaRPr lang="zh-TW" altLang="en-US" sz="2400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CFB89F88-4078-4C40-A728-61B89EC91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9355" y="5063318"/>
            <a:ext cx="2071064" cy="521908"/>
          </a:xfrm>
          <a:prstGeom prst="rect">
            <a:avLst/>
          </a:prstGeom>
        </p:spPr>
      </p:pic>
      <p:grpSp>
        <p:nvGrpSpPr>
          <p:cNvPr id="21" name="群組 20">
            <a:extLst>
              <a:ext uri="{FF2B5EF4-FFF2-40B4-BE49-F238E27FC236}">
                <a16:creationId xmlns:a16="http://schemas.microsoft.com/office/drawing/2014/main" id="{E3AF5B81-64FA-4454-B6F4-B87FB0FD6BF7}"/>
              </a:ext>
            </a:extLst>
          </p:cNvPr>
          <p:cNvGrpSpPr/>
          <p:nvPr/>
        </p:nvGrpSpPr>
        <p:grpSpPr>
          <a:xfrm>
            <a:off x="6605112" y="1171910"/>
            <a:ext cx="2162335" cy="554490"/>
            <a:chOff x="3798412" y="6111526"/>
            <a:chExt cx="2162335" cy="554490"/>
          </a:xfrm>
        </p:grpSpPr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44BA7E64-3D24-4583-91DE-736918A9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D2501B18-1375-4955-A237-E3080E731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59C0E54B-1E38-4D70-99F1-51C0188FA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45124D4A-A2BE-4E58-8C51-CB95C1B7F0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3B54E6CA-A5D4-4965-A915-730AA6DD4BE5}"/>
              </a:ext>
            </a:extLst>
          </p:cNvPr>
          <p:cNvSpPr/>
          <p:nvPr/>
        </p:nvSpPr>
        <p:spPr>
          <a:xfrm>
            <a:off x="6425556" y="3754973"/>
            <a:ext cx="1939676" cy="8613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Discriminator</a:t>
            </a:r>
          </a:p>
          <a:p>
            <a:pPr algn="ctr"/>
            <a:r>
              <a:rPr lang="en-US" altLang="zh-TW" sz="2400" dirty="0"/>
              <a:t>v2</a:t>
            </a:r>
            <a:endParaRPr lang="zh-TW" altLang="en-US" sz="2400" dirty="0"/>
          </a:p>
        </p:txBody>
      </p:sp>
      <p:sp>
        <p:nvSpPr>
          <p:cNvPr id="23" name="語音泡泡: 圓角矩形 22">
            <a:extLst>
              <a:ext uri="{FF2B5EF4-FFF2-40B4-BE49-F238E27FC236}">
                <a16:creationId xmlns:a16="http://schemas.microsoft.com/office/drawing/2014/main" id="{450AE367-0EDB-4BE4-8EFD-7D965BCB9870}"/>
              </a:ext>
            </a:extLst>
          </p:cNvPr>
          <p:cNvSpPr/>
          <p:nvPr/>
        </p:nvSpPr>
        <p:spPr>
          <a:xfrm>
            <a:off x="3905728" y="2827291"/>
            <a:ext cx="2348344" cy="553683"/>
          </a:xfrm>
          <a:prstGeom prst="wedgeRoundRectCallout">
            <a:avLst>
              <a:gd name="adj1" fmla="val 61988"/>
              <a:gd name="adj2" fmla="val -10264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没有两个圈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語音泡泡: 圓角矩形 23">
            <a:extLst>
              <a:ext uri="{FF2B5EF4-FFF2-40B4-BE49-F238E27FC236}">
                <a16:creationId xmlns:a16="http://schemas.microsoft.com/office/drawing/2014/main" id="{34E633AD-536F-46F9-8289-ABA80068C917}"/>
              </a:ext>
            </a:extLst>
          </p:cNvPr>
          <p:cNvSpPr/>
          <p:nvPr/>
        </p:nvSpPr>
        <p:spPr>
          <a:xfrm>
            <a:off x="3905728" y="4291524"/>
            <a:ext cx="2348344" cy="553683"/>
          </a:xfrm>
          <a:prstGeom prst="wedgeRoundRectCallout">
            <a:avLst>
              <a:gd name="adj1" fmla="val 61988"/>
              <a:gd name="adj2" fmla="val -10264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没有颜色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圖說文字: 向上箭號 2">
            <a:extLst>
              <a:ext uri="{FF2B5EF4-FFF2-40B4-BE49-F238E27FC236}">
                <a16:creationId xmlns:a16="http://schemas.microsoft.com/office/drawing/2014/main" id="{0D07BAA1-6D69-4EBF-BE86-CE65B0BD22B6}"/>
              </a:ext>
            </a:extLst>
          </p:cNvPr>
          <p:cNvSpPr/>
          <p:nvPr/>
        </p:nvSpPr>
        <p:spPr>
          <a:xfrm>
            <a:off x="558630" y="5438082"/>
            <a:ext cx="3132005" cy="1199052"/>
          </a:xfrm>
          <a:prstGeom prst="upArrowCallou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为什么不自己学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？</a:t>
            </a:r>
          </a:p>
        </p:txBody>
      </p:sp>
      <p:sp>
        <p:nvSpPr>
          <p:cNvPr id="26" name="圖說文字: 向上箭號 25">
            <a:extLst>
              <a:ext uri="{FF2B5EF4-FFF2-40B4-BE49-F238E27FC236}">
                <a16:creationId xmlns:a16="http://schemas.microsoft.com/office/drawing/2014/main" id="{37600B27-D99B-4DFC-8300-EC57093030E8}"/>
              </a:ext>
            </a:extLst>
          </p:cNvPr>
          <p:cNvSpPr/>
          <p:nvPr/>
        </p:nvSpPr>
        <p:spPr>
          <a:xfrm>
            <a:off x="5819919" y="5436743"/>
            <a:ext cx="3132005" cy="1199052"/>
          </a:xfrm>
          <a:prstGeom prst="upArrowCallou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为什么不自己做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？</a:t>
            </a:r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D7D203B6-1950-4467-82A5-7A3A227A44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99271" y="3569663"/>
            <a:ext cx="2071064" cy="52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4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2" grpId="0" animBg="1"/>
      <p:bldP spid="28" grpId="0" animBg="1"/>
      <p:bldP spid="27" grpId="0" animBg="1"/>
      <p:bldP spid="9" grpId="0" animBg="1"/>
      <p:bldP spid="11" grpId="0" animBg="1"/>
      <p:bldP spid="22" grpId="0" animBg="1"/>
      <p:bldP spid="23" grpId="0" animBg="1"/>
      <p:bldP spid="24" grpId="0" animBg="1"/>
      <p:bldP spid="3" grpId="0" animBg="1"/>
      <p:bldP spid="2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865B9B-C431-4CB2-9E24-A6BFF98CC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" y="693464"/>
            <a:ext cx="7886700" cy="6073095"/>
          </a:xfrm>
        </p:spPr>
        <p:txBody>
          <a:bodyPr/>
          <a:lstStyle/>
          <a:p>
            <a:r>
              <a:rPr lang="en-US" altLang="zh-TW" dirty="0"/>
              <a:t>Initialize generator and discriminator</a:t>
            </a:r>
          </a:p>
          <a:p>
            <a:r>
              <a:rPr lang="en-US" altLang="zh-TW" dirty="0"/>
              <a:t>In each training iteration:</a:t>
            </a:r>
          </a:p>
          <a:p>
            <a:endParaRPr lang="zh-TW" altLang="en-US" dirty="0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C8E07828-B004-4E7B-ACFC-C15486CA2BA1}"/>
              </a:ext>
            </a:extLst>
          </p:cNvPr>
          <p:cNvGrpSpPr/>
          <p:nvPr/>
        </p:nvGrpSpPr>
        <p:grpSpPr>
          <a:xfrm>
            <a:off x="6522028" y="626841"/>
            <a:ext cx="1698796" cy="557753"/>
            <a:chOff x="5084896" y="679363"/>
            <a:chExt cx="1698796" cy="557753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03927BB2-EE1E-4612-B68A-B1A992A03C0D}"/>
                </a:ext>
              </a:extLst>
            </p:cNvPr>
            <p:cNvSpPr/>
            <p:nvPr/>
          </p:nvSpPr>
          <p:spPr>
            <a:xfrm>
              <a:off x="6000318" y="679363"/>
              <a:ext cx="783374" cy="551357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1A660FB-3169-4A70-877F-683D6C004528}"/>
                </a:ext>
              </a:extLst>
            </p:cNvPr>
            <p:cNvSpPr/>
            <p:nvPr/>
          </p:nvSpPr>
          <p:spPr>
            <a:xfrm>
              <a:off x="5084896" y="679363"/>
              <a:ext cx="773176" cy="5577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G</a:t>
              </a:r>
            </a:p>
          </p:txBody>
        </p:sp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id="{BBDDB249-99B1-46CB-B183-3C60ABFEE051}"/>
              </a:ext>
            </a:extLst>
          </p:cNvPr>
          <p:cNvSpPr txBox="1"/>
          <p:nvPr/>
        </p:nvSpPr>
        <p:spPr>
          <a:xfrm>
            <a:off x="2764536" y="2721892"/>
            <a:ext cx="1121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sample</a:t>
            </a:r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F075F5C-F0F3-4420-9CA0-926AA73C764F}"/>
              </a:ext>
            </a:extLst>
          </p:cNvPr>
          <p:cNvSpPr txBox="1"/>
          <p:nvPr/>
        </p:nvSpPr>
        <p:spPr>
          <a:xfrm>
            <a:off x="2115938" y="3631542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generated objects</a:t>
            </a:r>
            <a:endParaRPr lang="zh-TW" altLang="en-US" sz="2400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0E6E02F-FF77-42D7-94A0-D28183ECB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9538" y="3658512"/>
            <a:ext cx="2851417" cy="718557"/>
          </a:xfrm>
          <a:prstGeom prst="rect">
            <a:avLst/>
          </a:prstGeom>
        </p:spPr>
      </p:pic>
      <p:grpSp>
        <p:nvGrpSpPr>
          <p:cNvPr id="12" name="群組 11">
            <a:extLst>
              <a:ext uri="{FF2B5EF4-FFF2-40B4-BE49-F238E27FC236}">
                <a16:creationId xmlns:a16="http://schemas.microsoft.com/office/drawing/2014/main" id="{D4EC1BF5-83BF-42B4-9722-54DFF8170B17}"/>
              </a:ext>
            </a:extLst>
          </p:cNvPr>
          <p:cNvGrpSpPr/>
          <p:nvPr/>
        </p:nvGrpSpPr>
        <p:grpSpPr>
          <a:xfrm>
            <a:off x="4249538" y="2827515"/>
            <a:ext cx="2851417" cy="731192"/>
            <a:chOff x="3798412" y="6111526"/>
            <a:chExt cx="2162335" cy="554490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C3F235E3-3790-4CEC-BC14-6B5138F99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93AF2D4C-5ABF-4EC9-A575-BB1C2B53B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84527AAC-87FE-45CC-A533-774F46B5D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0A513B47-9A64-4081-84F0-9418A403D6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24D8903A-FEC2-46D0-975D-7CAE0A6DB450}"/>
              </a:ext>
            </a:extLst>
          </p:cNvPr>
          <p:cNvSpPr/>
          <p:nvPr/>
        </p:nvSpPr>
        <p:spPr>
          <a:xfrm>
            <a:off x="5243965" y="4720722"/>
            <a:ext cx="972909" cy="70183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4E89B81-C61D-42DC-8413-3FEC1F55DC46}"/>
              </a:ext>
            </a:extLst>
          </p:cNvPr>
          <p:cNvSpPr txBox="1"/>
          <p:nvPr/>
        </p:nvSpPr>
        <p:spPr>
          <a:xfrm>
            <a:off x="121858" y="42066"/>
            <a:ext cx="3924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i="1" u="sng" dirty="0"/>
              <a:t>Algorithm</a:t>
            </a:r>
            <a:endParaRPr lang="zh-TW" altLang="en-US" sz="3200" b="1" i="1" u="sng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8F92AF4-1D01-401A-91C0-879369016A11}"/>
              </a:ext>
            </a:extLst>
          </p:cNvPr>
          <p:cNvSpPr/>
          <p:nvPr/>
        </p:nvSpPr>
        <p:spPr>
          <a:xfrm>
            <a:off x="7556143" y="3399410"/>
            <a:ext cx="783374" cy="55135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695F0EF-A27F-4F9F-BCB7-4816F3869F95}"/>
              </a:ext>
            </a:extLst>
          </p:cNvPr>
          <p:cNvSpPr txBox="1"/>
          <p:nvPr/>
        </p:nvSpPr>
        <p:spPr>
          <a:xfrm>
            <a:off x="7386020" y="2914676"/>
            <a:ext cx="1123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Update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33F7ADF2-A21D-46E3-8A0B-AEC4A8107034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4821926" y="5071640"/>
            <a:ext cx="422039" cy="112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35C5CD72-8DB5-4979-B159-9099AEB94561}"/>
              </a:ext>
            </a:extLst>
          </p:cNvPr>
          <p:cNvSpPr/>
          <p:nvPr/>
        </p:nvSpPr>
        <p:spPr>
          <a:xfrm rot="5400000">
            <a:off x="3066487" y="4933477"/>
            <a:ext cx="905437" cy="298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vector</a:t>
            </a:r>
            <a:endParaRPr lang="zh-TW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6F8C9B4-F097-413A-810F-E554BFDC839C}"/>
              </a:ext>
            </a:extLst>
          </p:cNvPr>
          <p:cNvSpPr/>
          <p:nvPr/>
        </p:nvSpPr>
        <p:spPr>
          <a:xfrm rot="5400000">
            <a:off x="3450924" y="4933477"/>
            <a:ext cx="905437" cy="29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vector</a:t>
            </a:r>
            <a:endParaRPr lang="zh-TW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D54AD14-FE1D-47C9-8214-6845F067B5B4}"/>
              </a:ext>
            </a:extLst>
          </p:cNvPr>
          <p:cNvSpPr/>
          <p:nvPr/>
        </p:nvSpPr>
        <p:spPr>
          <a:xfrm rot="5400000">
            <a:off x="3835361" y="4933477"/>
            <a:ext cx="905437" cy="2988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vector</a:t>
            </a:r>
            <a:endParaRPr lang="zh-TW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BF586E7-BBCB-418C-A003-929A8D1FA430}"/>
              </a:ext>
            </a:extLst>
          </p:cNvPr>
          <p:cNvSpPr/>
          <p:nvPr/>
        </p:nvSpPr>
        <p:spPr>
          <a:xfrm rot="5400000">
            <a:off x="4219797" y="4933477"/>
            <a:ext cx="905437" cy="29882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vector</a:t>
            </a:r>
            <a:endParaRPr lang="zh-TW" altLang="en-US" dirty="0"/>
          </a:p>
        </p:txBody>
      </p: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48EA584C-5C4B-400D-A428-8A5CCD8CBEDE}"/>
              </a:ext>
            </a:extLst>
          </p:cNvPr>
          <p:cNvCxnSpPr>
            <a:cxnSpLocks/>
          </p:cNvCxnSpPr>
          <p:nvPr/>
        </p:nvCxnSpPr>
        <p:spPr>
          <a:xfrm flipH="1" flipV="1">
            <a:off x="4597944" y="4377069"/>
            <a:ext cx="1151350" cy="3384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485AAB39-C505-4948-A5E1-6D1173C2E721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5374453" y="4335312"/>
            <a:ext cx="355967" cy="3854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FA067F83-5E90-471E-B97E-D44C27EB381B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730420" y="4335312"/>
            <a:ext cx="300744" cy="3854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04C5898C-FB80-4B6C-82A7-88F3DDDF92FD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730420" y="4396177"/>
            <a:ext cx="996493" cy="3245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id="{5864FFE2-0E73-4274-A838-658F205F6179}"/>
              </a:ext>
            </a:extLst>
          </p:cNvPr>
          <p:cNvSpPr/>
          <p:nvPr/>
        </p:nvSpPr>
        <p:spPr>
          <a:xfrm>
            <a:off x="6699600" y="3925732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0</a:t>
            </a:r>
            <a:endParaRPr lang="zh-TW" altLang="en-US" sz="2400" b="1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CB82E3EB-7FCD-421B-B5E7-62EAE54EC23C}"/>
              </a:ext>
            </a:extLst>
          </p:cNvPr>
          <p:cNvSpPr/>
          <p:nvPr/>
        </p:nvSpPr>
        <p:spPr>
          <a:xfrm>
            <a:off x="6031164" y="3925732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0</a:t>
            </a:r>
            <a:endParaRPr lang="zh-TW" altLang="en-US" sz="2400" b="1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F964FB04-ABE9-443B-AA66-EEDA8B5DE37A}"/>
              </a:ext>
            </a:extLst>
          </p:cNvPr>
          <p:cNvSpPr/>
          <p:nvPr/>
        </p:nvSpPr>
        <p:spPr>
          <a:xfrm>
            <a:off x="5299448" y="3925732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0</a:t>
            </a:r>
            <a:endParaRPr lang="zh-TW" altLang="en-US" sz="2400" b="1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71483682-3DAF-4FF9-8816-5F4B1C13E5F8}"/>
              </a:ext>
            </a:extLst>
          </p:cNvPr>
          <p:cNvSpPr/>
          <p:nvPr/>
        </p:nvSpPr>
        <p:spPr>
          <a:xfrm>
            <a:off x="4597944" y="3925732"/>
            <a:ext cx="362512" cy="434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0</a:t>
            </a:r>
            <a:endParaRPr lang="zh-TW" altLang="en-US" sz="2400" b="1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15844557-E225-472B-AB9A-00017A9AF0CD}"/>
              </a:ext>
            </a:extLst>
          </p:cNvPr>
          <p:cNvSpPr/>
          <p:nvPr/>
        </p:nvSpPr>
        <p:spPr>
          <a:xfrm>
            <a:off x="6732710" y="3124173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3DF6A6A-2223-4CA0-B853-B054E19CD9EF}"/>
              </a:ext>
            </a:extLst>
          </p:cNvPr>
          <p:cNvSpPr/>
          <p:nvPr/>
        </p:nvSpPr>
        <p:spPr>
          <a:xfrm>
            <a:off x="6064274" y="3124173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E3D4AE4-9646-4F40-97C8-D04FB7E857E4}"/>
              </a:ext>
            </a:extLst>
          </p:cNvPr>
          <p:cNvSpPr/>
          <p:nvPr/>
        </p:nvSpPr>
        <p:spPr>
          <a:xfrm>
            <a:off x="5332558" y="3124173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65CC803-F94B-4829-87AF-2061918452B6}"/>
              </a:ext>
            </a:extLst>
          </p:cNvPr>
          <p:cNvSpPr/>
          <p:nvPr/>
        </p:nvSpPr>
        <p:spPr>
          <a:xfrm>
            <a:off x="4631054" y="3124173"/>
            <a:ext cx="362512" cy="43445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251C234C-4FAD-43A6-8EBA-6745F552193B}"/>
              </a:ext>
            </a:extLst>
          </p:cNvPr>
          <p:cNvSpPr txBox="1"/>
          <p:nvPr/>
        </p:nvSpPr>
        <p:spPr>
          <a:xfrm>
            <a:off x="1898349" y="4688298"/>
            <a:ext cx="15186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randomly sampled</a:t>
            </a:r>
            <a:endParaRPr lang="zh-TW" altLang="en-US" sz="2400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D4070A3-8B89-4BE5-AC7C-D34FAD92C8C8}"/>
              </a:ext>
            </a:extLst>
          </p:cNvPr>
          <p:cNvSpPr txBox="1"/>
          <p:nvPr/>
        </p:nvSpPr>
        <p:spPr>
          <a:xfrm>
            <a:off x="701156" y="3829080"/>
            <a:ext cx="1733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Database</a:t>
            </a:r>
            <a:endParaRPr lang="zh-TW" altLang="en-US" sz="2400" dirty="0"/>
          </a:p>
        </p:txBody>
      </p:sp>
      <p:grpSp>
        <p:nvGrpSpPr>
          <p:cNvPr id="59" name="群組 58">
            <a:extLst>
              <a:ext uri="{FF2B5EF4-FFF2-40B4-BE49-F238E27FC236}">
                <a16:creationId xmlns:a16="http://schemas.microsoft.com/office/drawing/2014/main" id="{0A2ECA34-FC12-4D05-B1FC-7B9EA82F89C8}"/>
              </a:ext>
            </a:extLst>
          </p:cNvPr>
          <p:cNvGrpSpPr/>
          <p:nvPr/>
        </p:nvGrpSpPr>
        <p:grpSpPr>
          <a:xfrm>
            <a:off x="674370" y="2584693"/>
            <a:ext cx="1751174" cy="1307774"/>
            <a:chOff x="644126" y="4258170"/>
            <a:chExt cx="3652768" cy="2387400"/>
          </a:xfrm>
        </p:grpSpPr>
        <p:pic>
          <p:nvPicPr>
            <p:cNvPr id="60" name="圖片 59">
              <a:extLst>
                <a:ext uri="{FF2B5EF4-FFF2-40B4-BE49-F238E27FC236}">
                  <a16:creationId xmlns:a16="http://schemas.microsoft.com/office/drawing/2014/main" id="{614645E6-A3B2-474E-A665-A6DDC10A8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2494" y="5112971"/>
              <a:ext cx="914400" cy="914400"/>
            </a:xfrm>
            <a:prstGeom prst="rect">
              <a:avLst/>
            </a:prstGeom>
          </p:spPr>
        </p:pic>
        <p:pic>
          <p:nvPicPr>
            <p:cNvPr id="70" name="圖片 69">
              <a:extLst>
                <a:ext uri="{FF2B5EF4-FFF2-40B4-BE49-F238E27FC236}">
                  <a16:creationId xmlns:a16="http://schemas.microsoft.com/office/drawing/2014/main" id="{D4970D74-AB5C-4AC6-A682-3C2867CF9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5869" y="4258170"/>
              <a:ext cx="914400" cy="914400"/>
            </a:xfrm>
            <a:prstGeom prst="rect">
              <a:avLst/>
            </a:prstGeom>
          </p:spPr>
        </p:pic>
        <p:pic>
          <p:nvPicPr>
            <p:cNvPr id="71" name="圖片 70">
              <a:extLst>
                <a:ext uri="{FF2B5EF4-FFF2-40B4-BE49-F238E27FC236}">
                  <a16:creationId xmlns:a16="http://schemas.microsoft.com/office/drawing/2014/main" id="{4797C96C-D328-4F32-B9A4-F22C28C4F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681" y="4287858"/>
              <a:ext cx="914400" cy="914400"/>
            </a:xfrm>
            <a:prstGeom prst="rect">
              <a:avLst/>
            </a:prstGeom>
          </p:spPr>
        </p:pic>
        <p:pic>
          <p:nvPicPr>
            <p:cNvPr id="72" name="圖片 71">
              <a:extLst>
                <a:ext uri="{FF2B5EF4-FFF2-40B4-BE49-F238E27FC236}">
                  <a16:creationId xmlns:a16="http://schemas.microsoft.com/office/drawing/2014/main" id="{F5D9BBFA-3AA2-4526-8E21-8E4535273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5676" y="4749170"/>
              <a:ext cx="914400" cy="914400"/>
            </a:xfrm>
            <a:prstGeom prst="rect">
              <a:avLst/>
            </a:prstGeom>
          </p:spPr>
        </p:pic>
        <p:pic>
          <p:nvPicPr>
            <p:cNvPr id="76" name="圖片 75">
              <a:extLst>
                <a:ext uri="{FF2B5EF4-FFF2-40B4-BE49-F238E27FC236}">
                  <a16:creationId xmlns:a16="http://schemas.microsoft.com/office/drawing/2014/main" id="{483678E0-33A7-4DF6-BEC5-BA5190225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2888" y="5731170"/>
              <a:ext cx="914400" cy="914400"/>
            </a:xfrm>
            <a:prstGeom prst="rect">
              <a:avLst/>
            </a:prstGeom>
          </p:spPr>
        </p:pic>
        <p:pic>
          <p:nvPicPr>
            <p:cNvPr id="77" name="圖片 76">
              <a:extLst>
                <a:ext uri="{FF2B5EF4-FFF2-40B4-BE49-F238E27FC236}">
                  <a16:creationId xmlns:a16="http://schemas.microsoft.com/office/drawing/2014/main" id="{30527B2A-973C-4FD1-A36A-1277CD35C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386" y="5187858"/>
              <a:ext cx="914400" cy="914400"/>
            </a:xfrm>
            <a:prstGeom prst="rect">
              <a:avLst/>
            </a:prstGeom>
          </p:spPr>
        </p:pic>
        <p:pic>
          <p:nvPicPr>
            <p:cNvPr id="78" name="圖片 77">
              <a:extLst>
                <a:ext uri="{FF2B5EF4-FFF2-40B4-BE49-F238E27FC236}">
                  <a16:creationId xmlns:a16="http://schemas.microsoft.com/office/drawing/2014/main" id="{3DD2FBBE-0AE5-498E-930B-B3EA4D133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8678" y="4749170"/>
              <a:ext cx="914400" cy="914400"/>
            </a:xfrm>
            <a:prstGeom prst="rect">
              <a:avLst/>
            </a:prstGeom>
          </p:spPr>
        </p:pic>
        <p:pic>
          <p:nvPicPr>
            <p:cNvPr id="79" name="圖片 78">
              <a:extLst>
                <a:ext uri="{FF2B5EF4-FFF2-40B4-BE49-F238E27FC236}">
                  <a16:creationId xmlns:a16="http://schemas.microsoft.com/office/drawing/2014/main" id="{C9C886ED-D68B-4E2A-8DDF-1FB99A04F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9580" y="5731170"/>
              <a:ext cx="914400" cy="914400"/>
            </a:xfrm>
            <a:prstGeom prst="rect">
              <a:avLst/>
            </a:prstGeom>
          </p:spPr>
        </p:pic>
        <p:pic>
          <p:nvPicPr>
            <p:cNvPr id="81" name="圖片 80">
              <a:extLst>
                <a:ext uri="{FF2B5EF4-FFF2-40B4-BE49-F238E27FC236}">
                  <a16:creationId xmlns:a16="http://schemas.microsoft.com/office/drawing/2014/main" id="{4DC1F014-3799-4E5D-8852-6BC8E786C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6182" y="5390058"/>
              <a:ext cx="914400" cy="914400"/>
            </a:xfrm>
            <a:prstGeom prst="rect">
              <a:avLst/>
            </a:prstGeom>
          </p:spPr>
        </p:pic>
        <p:pic>
          <p:nvPicPr>
            <p:cNvPr id="82" name="圖片 81">
              <a:extLst>
                <a:ext uri="{FF2B5EF4-FFF2-40B4-BE49-F238E27FC236}">
                  <a16:creationId xmlns:a16="http://schemas.microsoft.com/office/drawing/2014/main" id="{E7220688-7E27-4BC5-A163-E84CF7781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6869" y="4524714"/>
              <a:ext cx="914400" cy="914400"/>
            </a:xfrm>
            <a:prstGeom prst="rect">
              <a:avLst/>
            </a:prstGeom>
          </p:spPr>
        </p:pic>
        <p:pic>
          <p:nvPicPr>
            <p:cNvPr id="83" name="圖片 82">
              <a:extLst>
                <a:ext uri="{FF2B5EF4-FFF2-40B4-BE49-F238E27FC236}">
                  <a16:creationId xmlns:a16="http://schemas.microsoft.com/office/drawing/2014/main" id="{E3D5204C-C996-4F5C-955A-4CE95E66E4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126" y="5731170"/>
              <a:ext cx="914400" cy="914400"/>
            </a:xfrm>
            <a:prstGeom prst="rect">
              <a:avLst/>
            </a:prstGeom>
          </p:spPr>
        </p:pic>
      </p:grpSp>
      <p:sp>
        <p:nvSpPr>
          <p:cNvPr id="6" name="箭號: 向右 5">
            <a:extLst>
              <a:ext uri="{FF2B5EF4-FFF2-40B4-BE49-F238E27FC236}">
                <a16:creationId xmlns:a16="http://schemas.microsoft.com/office/drawing/2014/main" id="{0983F4FD-15A7-4C81-B378-FAD05ACBE29C}"/>
              </a:ext>
            </a:extLst>
          </p:cNvPr>
          <p:cNvSpPr/>
          <p:nvPr/>
        </p:nvSpPr>
        <p:spPr>
          <a:xfrm>
            <a:off x="2510152" y="3061346"/>
            <a:ext cx="1665714" cy="3302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3940718-213B-4172-886E-6EFC0CC71B0E}"/>
              </a:ext>
            </a:extLst>
          </p:cNvPr>
          <p:cNvSpPr txBox="1"/>
          <p:nvPr/>
        </p:nvSpPr>
        <p:spPr>
          <a:xfrm>
            <a:off x="445955" y="1889360"/>
            <a:ext cx="8453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Step 1</a:t>
            </a:r>
            <a:r>
              <a:rPr lang="en-US" altLang="zh-TW" sz="2800" dirty="0"/>
              <a:t>: Fix generator G, and update discriminator D</a:t>
            </a:r>
            <a:endParaRPr lang="zh-TW" altLang="en-US" sz="2800" dirty="0"/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A6D8E6F0-E2DE-40AE-A7E5-0FB49582BB3B}"/>
              </a:ext>
            </a:extLst>
          </p:cNvPr>
          <p:cNvSpPr txBox="1"/>
          <p:nvPr/>
        </p:nvSpPr>
        <p:spPr>
          <a:xfrm>
            <a:off x="499297" y="5665873"/>
            <a:ext cx="83464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Discriminator learns to assign high scores to real objects and low scores to generated objects.</a:t>
            </a:r>
            <a:endParaRPr lang="zh-TW" altLang="en-US" sz="2800" dirty="0"/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BDB145D3-1F08-4826-B7A9-2132143B0E7E}"/>
              </a:ext>
            </a:extLst>
          </p:cNvPr>
          <p:cNvSpPr txBox="1"/>
          <p:nvPr/>
        </p:nvSpPr>
        <p:spPr>
          <a:xfrm>
            <a:off x="5938492" y="4856488"/>
            <a:ext cx="1123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Fix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82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7" grpId="0" animBg="1"/>
      <p:bldP spid="22" grpId="0" animBg="1"/>
      <p:bldP spid="23" grpId="0"/>
      <p:bldP spid="30" grpId="0" animBg="1"/>
      <p:bldP spid="31" grpId="0" animBg="1"/>
      <p:bldP spid="32" grpId="0" animBg="1"/>
      <p:bldP spid="33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8" grpId="0"/>
      <p:bldP spid="2" grpId="0"/>
      <p:bldP spid="6" grpId="0" animBg="1"/>
      <p:bldP spid="8" grpId="0"/>
      <p:bldP spid="84" grpId="0"/>
      <p:bldP spid="8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865B9B-C431-4CB2-9E24-A6BFF98CC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" y="693464"/>
            <a:ext cx="7886700" cy="6073095"/>
          </a:xfrm>
        </p:spPr>
        <p:txBody>
          <a:bodyPr/>
          <a:lstStyle/>
          <a:p>
            <a:r>
              <a:rPr lang="en-US" altLang="zh-TW" dirty="0"/>
              <a:t>Initialize generator and discriminator</a:t>
            </a:r>
          </a:p>
          <a:p>
            <a:r>
              <a:rPr lang="en-US" altLang="zh-TW" dirty="0"/>
              <a:t>In each training iteration:</a:t>
            </a:r>
          </a:p>
          <a:p>
            <a:endParaRPr lang="zh-TW" altLang="en-US" dirty="0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C8E07828-B004-4E7B-ACFC-C15486CA2BA1}"/>
              </a:ext>
            </a:extLst>
          </p:cNvPr>
          <p:cNvGrpSpPr/>
          <p:nvPr/>
        </p:nvGrpSpPr>
        <p:grpSpPr>
          <a:xfrm>
            <a:off x="6522028" y="626841"/>
            <a:ext cx="1698796" cy="557753"/>
            <a:chOff x="5084896" y="679363"/>
            <a:chExt cx="1698796" cy="557753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03927BB2-EE1E-4612-B68A-B1A992A03C0D}"/>
                </a:ext>
              </a:extLst>
            </p:cNvPr>
            <p:cNvSpPr/>
            <p:nvPr/>
          </p:nvSpPr>
          <p:spPr>
            <a:xfrm>
              <a:off x="6000318" y="679363"/>
              <a:ext cx="783374" cy="551357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1A660FB-3169-4A70-877F-683D6C004528}"/>
                </a:ext>
              </a:extLst>
            </p:cNvPr>
            <p:cNvSpPr/>
            <p:nvPr/>
          </p:nvSpPr>
          <p:spPr>
            <a:xfrm>
              <a:off x="5084896" y="679363"/>
              <a:ext cx="773176" cy="5577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G</a:t>
              </a:r>
            </a:p>
          </p:txBody>
        </p:sp>
      </p:grp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4E89B81-C61D-42DC-8413-3FEC1F55DC46}"/>
              </a:ext>
            </a:extLst>
          </p:cNvPr>
          <p:cNvSpPr txBox="1"/>
          <p:nvPr/>
        </p:nvSpPr>
        <p:spPr>
          <a:xfrm>
            <a:off x="121858" y="42066"/>
            <a:ext cx="3924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i="1" u="sng" dirty="0"/>
              <a:t>Algorithm</a:t>
            </a:r>
            <a:endParaRPr lang="zh-TW" altLang="en-US" sz="3200" b="1" i="1" u="sng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3940718-213B-4172-886E-6EFC0CC71B0E}"/>
              </a:ext>
            </a:extLst>
          </p:cNvPr>
          <p:cNvSpPr txBox="1"/>
          <p:nvPr/>
        </p:nvSpPr>
        <p:spPr>
          <a:xfrm>
            <a:off x="445955" y="1889360"/>
            <a:ext cx="8453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Step 2</a:t>
            </a:r>
            <a:r>
              <a:rPr lang="en-US" altLang="zh-TW" sz="2800" dirty="0"/>
              <a:t>: Fix discriminator D, and update generator G</a:t>
            </a:r>
            <a:endParaRPr lang="zh-TW" altLang="en-US" sz="2800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E204327-E3D4-4F43-AF30-1CD6E62A8F8D}"/>
              </a:ext>
            </a:extLst>
          </p:cNvPr>
          <p:cNvSpPr/>
          <p:nvPr/>
        </p:nvSpPr>
        <p:spPr>
          <a:xfrm>
            <a:off x="1428622" y="3608476"/>
            <a:ext cx="6008828" cy="220734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440A609C-1C11-4632-A498-ABE811298DF8}"/>
              </a:ext>
            </a:extLst>
          </p:cNvPr>
          <p:cNvSpPr/>
          <p:nvPr/>
        </p:nvSpPr>
        <p:spPr>
          <a:xfrm>
            <a:off x="5635398" y="3899141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AA344AD-2316-43B1-84C2-E4034FDF90CD}"/>
              </a:ext>
            </a:extLst>
          </p:cNvPr>
          <p:cNvSpPr/>
          <p:nvPr/>
        </p:nvSpPr>
        <p:spPr>
          <a:xfrm>
            <a:off x="1765503" y="3899141"/>
            <a:ext cx="1517650" cy="12840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</p:txBody>
      </p:sp>
      <p:grpSp>
        <p:nvGrpSpPr>
          <p:cNvPr id="57" name="群組 56">
            <a:extLst>
              <a:ext uri="{FF2B5EF4-FFF2-40B4-BE49-F238E27FC236}">
                <a16:creationId xmlns:a16="http://schemas.microsoft.com/office/drawing/2014/main" id="{DB6A0277-4418-4EFB-BEC1-73BF6BC110B8}"/>
              </a:ext>
            </a:extLst>
          </p:cNvPr>
          <p:cNvGrpSpPr/>
          <p:nvPr/>
        </p:nvGrpSpPr>
        <p:grpSpPr>
          <a:xfrm>
            <a:off x="336786" y="4222397"/>
            <a:ext cx="1053138" cy="995290"/>
            <a:chOff x="646484" y="3932207"/>
            <a:chExt cx="1053138" cy="995290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6D8D4A60-2075-4753-BE4A-639C16E4853A}"/>
                </a:ext>
              </a:extLst>
            </p:cNvPr>
            <p:cNvSpPr/>
            <p:nvPr/>
          </p:nvSpPr>
          <p:spPr>
            <a:xfrm>
              <a:off x="1071474" y="3932207"/>
              <a:ext cx="208850" cy="56359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文字方塊 61">
              <a:extLst>
                <a:ext uri="{FF2B5EF4-FFF2-40B4-BE49-F238E27FC236}">
                  <a16:creationId xmlns:a16="http://schemas.microsoft.com/office/drawing/2014/main" id="{7FF2EDD6-7FE9-4F07-83DB-677B4A5B87B8}"/>
                </a:ext>
              </a:extLst>
            </p:cNvPr>
            <p:cNvSpPr txBox="1"/>
            <p:nvPr/>
          </p:nvSpPr>
          <p:spPr>
            <a:xfrm>
              <a:off x="646484" y="4465832"/>
              <a:ext cx="10531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vector</a:t>
              </a:r>
              <a:endParaRPr lang="zh-TW" altLang="en-US" sz="2400" dirty="0"/>
            </a:p>
          </p:txBody>
        </p:sp>
      </p:grp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0337DCE1-3DF8-444B-AA5A-17B8EEB68A04}"/>
              </a:ext>
            </a:extLst>
          </p:cNvPr>
          <p:cNvSpPr txBox="1"/>
          <p:nvPr/>
        </p:nvSpPr>
        <p:spPr>
          <a:xfrm>
            <a:off x="7729167" y="4282638"/>
            <a:ext cx="1109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0.13</a:t>
            </a:r>
            <a:endParaRPr lang="zh-TW" altLang="en-US" sz="2400" dirty="0"/>
          </a:p>
        </p:txBody>
      </p: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B7FF09D8-772E-4FCE-B1F7-893B26463BCF}"/>
              </a:ext>
            </a:extLst>
          </p:cNvPr>
          <p:cNvCxnSpPr>
            <a:cxnSpLocks/>
          </p:cNvCxnSpPr>
          <p:nvPr/>
        </p:nvCxnSpPr>
        <p:spPr>
          <a:xfrm>
            <a:off x="1081998" y="4541099"/>
            <a:ext cx="59412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3EA5A965-521F-4213-828C-BD277C692C5B}"/>
              </a:ext>
            </a:extLst>
          </p:cNvPr>
          <p:cNvCxnSpPr>
            <a:cxnSpLocks/>
          </p:cNvCxnSpPr>
          <p:nvPr/>
        </p:nvCxnSpPr>
        <p:spPr>
          <a:xfrm>
            <a:off x="3362398" y="4541099"/>
            <a:ext cx="59412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064ECAB1-18F0-45B8-89EB-CFEEE7F1919E}"/>
              </a:ext>
            </a:extLst>
          </p:cNvPr>
          <p:cNvCxnSpPr>
            <a:cxnSpLocks/>
          </p:cNvCxnSpPr>
          <p:nvPr/>
        </p:nvCxnSpPr>
        <p:spPr>
          <a:xfrm>
            <a:off x="5012248" y="4541099"/>
            <a:ext cx="59412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96C9DD13-090E-4F09-9DD4-504E67E24531}"/>
              </a:ext>
            </a:extLst>
          </p:cNvPr>
          <p:cNvCxnSpPr>
            <a:cxnSpLocks/>
          </p:cNvCxnSpPr>
          <p:nvPr/>
        </p:nvCxnSpPr>
        <p:spPr>
          <a:xfrm>
            <a:off x="7242143" y="4508521"/>
            <a:ext cx="59412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B9A413F4-1C4B-4129-BB7B-0D423029232E}"/>
              </a:ext>
            </a:extLst>
          </p:cNvPr>
          <p:cNvSpPr txBox="1"/>
          <p:nvPr/>
        </p:nvSpPr>
        <p:spPr>
          <a:xfrm>
            <a:off x="3620034" y="3624440"/>
            <a:ext cx="1865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hidden layer</a:t>
            </a:r>
            <a:endParaRPr lang="zh-TW" altLang="en-US" sz="2400" dirty="0"/>
          </a:p>
        </p:txBody>
      </p:sp>
      <p:pic>
        <p:nvPicPr>
          <p:cNvPr id="69" name="圖片 68">
            <a:extLst>
              <a:ext uri="{FF2B5EF4-FFF2-40B4-BE49-F238E27FC236}">
                <a16:creationId xmlns:a16="http://schemas.microsoft.com/office/drawing/2014/main" id="{740DCE07-490A-435B-B620-328841701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866" y="4124284"/>
            <a:ext cx="848429" cy="8625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4" name="箭號: 向右 73">
            <a:extLst>
              <a:ext uri="{FF2B5EF4-FFF2-40B4-BE49-F238E27FC236}">
                <a16:creationId xmlns:a16="http://schemas.microsoft.com/office/drawing/2014/main" id="{FCE1BB0B-3B4C-4BCA-BA4A-4DDBBAC128B6}"/>
              </a:ext>
            </a:extLst>
          </p:cNvPr>
          <p:cNvSpPr/>
          <p:nvPr/>
        </p:nvSpPr>
        <p:spPr>
          <a:xfrm rot="16200000">
            <a:off x="7975176" y="3719199"/>
            <a:ext cx="595086" cy="522515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文字方塊 74">
            <a:extLst>
              <a:ext uri="{FF2B5EF4-FFF2-40B4-BE49-F238E27FC236}">
                <a16:creationId xmlns:a16="http://schemas.microsoft.com/office/drawing/2014/main" id="{13ADDB75-704F-49A4-844E-F928D7FF0D76}"/>
              </a:ext>
            </a:extLst>
          </p:cNvPr>
          <p:cNvSpPr txBox="1"/>
          <p:nvPr/>
        </p:nvSpPr>
        <p:spPr>
          <a:xfrm>
            <a:off x="1778697" y="4741507"/>
            <a:ext cx="1517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solidFill>
                  <a:srgbClr val="FF0000"/>
                </a:solidFill>
              </a:rPr>
              <a:t>update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72918DAB-1342-483B-A97A-6DB73C0833D3}"/>
              </a:ext>
            </a:extLst>
          </p:cNvPr>
          <p:cNvSpPr txBox="1"/>
          <p:nvPr/>
        </p:nvSpPr>
        <p:spPr>
          <a:xfrm>
            <a:off x="5622203" y="4747220"/>
            <a:ext cx="1517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solidFill>
                  <a:srgbClr val="FF0000"/>
                </a:solidFill>
              </a:rPr>
              <a:t>fix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cxnSp>
        <p:nvCxnSpPr>
          <p:cNvPr id="89" name="直線接點 88">
            <a:extLst>
              <a:ext uri="{FF2B5EF4-FFF2-40B4-BE49-F238E27FC236}">
                <a16:creationId xmlns:a16="http://schemas.microsoft.com/office/drawing/2014/main" id="{A3025167-5A3D-47E3-9B40-717B4F6F75AF}"/>
              </a:ext>
            </a:extLst>
          </p:cNvPr>
          <p:cNvCxnSpPr/>
          <p:nvPr/>
        </p:nvCxnSpPr>
        <p:spPr>
          <a:xfrm>
            <a:off x="7810978" y="4345210"/>
            <a:ext cx="1020617" cy="31796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矩形 89">
            <a:extLst>
              <a:ext uri="{FF2B5EF4-FFF2-40B4-BE49-F238E27FC236}">
                <a16:creationId xmlns:a16="http://schemas.microsoft.com/office/drawing/2014/main" id="{732F62D1-551F-432F-A9A5-A1C02C34ED29}"/>
              </a:ext>
            </a:extLst>
          </p:cNvPr>
          <p:cNvSpPr/>
          <p:nvPr/>
        </p:nvSpPr>
        <p:spPr>
          <a:xfrm>
            <a:off x="1372664" y="5234357"/>
            <a:ext cx="2319354" cy="472074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Gradient Ascent</a:t>
            </a:r>
          </a:p>
        </p:txBody>
      </p: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96D9D4D4-F7D8-4C2D-8F89-9E535FFDD687}"/>
              </a:ext>
            </a:extLst>
          </p:cNvPr>
          <p:cNvSpPr txBox="1"/>
          <p:nvPr/>
        </p:nvSpPr>
        <p:spPr>
          <a:xfrm>
            <a:off x="5218919" y="5814929"/>
            <a:ext cx="24676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large network</a:t>
            </a:r>
            <a:endParaRPr lang="zh-TW" altLang="en-US" sz="2800" b="1" i="1" u="sng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BB57AF0-6025-47DC-9F12-7EF49D35F9A7}"/>
              </a:ext>
            </a:extLst>
          </p:cNvPr>
          <p:cNvSpPr/>
          <p:nvPr/>
        </p:nvSpPr>
        <p:spPr>
          <a:xfrm>
            <a:off x="1237598" y="2681034"/>
            <a:ext cx="67426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/>
              <a:t>Generator learns to “fool” the discriminator</a:t>
            </a:r>
            <a:endParaRPr lang="zh-TW" altLang="en-US" sz="2800" dirty="0"/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296BF2CE-BEC7-46BA-81BD-62B636B48F87}"/>
              </a:ext>
            </a:extLst>
          </p:cNvPr>
          <p:cNvCxnSpPr>
            <a:cxnSpLocks/>
          </p:cNvCxnSpPr>
          <p:nvPr/>
        </p:nvCxnSpPr>
        <p:spPr>
          <a:xfrm>
            <a:off x="3984047" y="4119417"/>
            <a:ext cx="913993" cy="872303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6" name="圖片 85">
            <a:extLst>
              <a:ext uri="{FF2B5EF4-FFF2-40B4-BE49-F238E27FC236}">
                <a16:creationId xmlns:a16="http://schemas.microsoft.com/office/drawing/2014/main" id="{1E1EB85C-7DB5-4D59-89E6-279B5CB44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597" y="4834558"/>
            <a:ext cx="799050" cy="8396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0847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5" grpId="0" animBg="1"/>
      <p:bldP spid="63" grpId="0"/>
      <p:bldP spid="68" grpId="0"/>
      <p:bldP spid="74" grpId="0" animBg="1"/>
      <p:bldP spid="75" grpId="0"/>
      <p:bldP spid="80" grpId="0"/>
      <p:bldP spid="90" grpId="0" animBg="1"/>
      <p:bldP spid="91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968801" y="826990"/>
                <a:ext cx="8064500" cy="5988944"/>
              </a:xfrm>
            </p:spPr>
            <p:txBody>
              <a:bodyPr>
                <a:noAutofit/>
              </a:bodyPr>
              <a:lstStyle/>
              <a:p>
                <a:r>
                  <a:rPr lang="en-US" altLang="zh-TW" sz="2400" dirty="0"/>
                  <a:t>In each training iteration:</a:t>
                </a:r>
              </a:p>
              <a:p>
                <a:pPr lvl="1"/>
                <a:r>
                  <a:rPr lang="en-US" altLang="zh-TW" dirty="0"/>
                  <a:t>Sample m examples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,…,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zh-TW" dirty="0"/>
                  <a:t> from database</a:t>
                </a:r>
              </a:p>
              <a:p>
                <a:pPr lvl="1"/>
                <a:r>
                  <a:rPr lang="en-US" altLang="zh-TW" dirty="0"/>
                  <a:t>Sample m noise samples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,…,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zh-TW" dirty="0"/>
                  <a:t> from a distribution</a:t>
                </a:r>
              </a:p>
              <a:p>
                <a:pPr lvl="1"/>
                <a:r>
                  <a:rPr lang="en-US" altLang="zh-TW" dirty="0"/>
                  <a:t>Obtaining generated data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̃"/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̃"/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,…,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̃"/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zh-TW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̃"/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</m:oMath>
                </a14:m>
                <a:endParaRPr lang="en-US" altLang="zh-TW" dirty="0"/>
              </a:p>
              <a:p>
                <a:pPr lvl="1"/>
                <a:r>
                  <a:rPr lang="en-US" altLang="zh-TW" dirty="0"/>
                  <a:t>Update discriminator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altLang="zh-TW" dirty="0"/>
                  <a:t> to maximize </a:t>
                </a:r>
              </a:p>
              <a:p>
                <a:pPr lvl="2"/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acc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𝑙𝑜𝑔𝐷</m:t>
                        </m:r>
                        <m:d>
                          <m:d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p>
                          </m:e>
                        </m:d>
                      </m:e>
                    </m:nary>
                    <m:r>
                      <a:rPr lang="en-US" altLang="zh-TW" sz="2400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acc>
                                      <m:accPr>
                                        <m:chr m:val="̃"/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p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</m:nary>
                  </m:oMath>
                </a14:m>
                <a:endParaRPr lang="en-US" altLang="zh-TW" sz="2400" b="0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sz="24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sz="24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zh-TW" altLang="en-US" sz="2400" b="0" i="1" smtClean="0">
                        <a:latin typeface="Cambria Math" panose="02040503050406030204" pitchFamily="18" charset="0"/>
                      </a:rPr>
                      <m:t>𝜂𝛻</m:t>
                    </m:r>
                    <m:acc>
                      <m:accPr>
                        <m:chr m:val="̃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acc>
                    <m:d>
                      <m:d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240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e>
                    </m:d>
                  </m:oMath>
                </a14:m>
                <a:endParaRPr lang="en-US" altLang="zh-TW" sz="2400" dirty="0"/>
              </a:p>
              <a:p>
                <a:pPr lvl="1"/>
                <a:r>
                  <a:rPr lang="en-US" altLang="zh-TW" dirty="0"/>
                  <a:t>Sample m noise samples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,…,</m:t>
                        </m:r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zh-TW" dirty="0"/>
                  <a:t> from a distribution</a:t>
                </a:r>
              </a:p>
              <a:p>
                <a:pPr lvl="1"/>
                <a:r>
                  <a:rPr lang="en-US" altLang="zh-TW" dirty="0"/>
                  <a:t>Update generator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US" altLang="zh-TW" dirty="0"/>
                  <a:t> to maximize</a:t>
                </a:r>
              </a:p>
              <a:p>
                <a:pPr lvl="2"/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acc>
                    <m:r>
                      <a:rPr lang="en-US" altLang="zh-TW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d>
                                  <m:d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p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d>
                          </m:e>
                        </m:d>
                      </m:e>
                    </m:nary>
                  </m:oMath>
                </a14:m>
                <a:endParaRPr lang="en-US" altLang="zh-TW" sz="2400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sz="24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sz="24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altLang="zh-TW" sz="24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zh-TW" altLang="en-US" sz="2400" i="1">
                        <a:latin typeface="Cambria Math" panose="02040503050406030204" pitchFamily="18" charset="0"/>
                      </a:rPr>
                      <m:t>𝜂𝛻</m:t>
                    </m:r>
                    <m:acc>
                      <m:accPr>
                        <m:chr m:val="̃"/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acc>
                    <m:d>
                      <m:d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2400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altLang="zh-TW" sz="24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sub>
                        </m:sSub>
                      </m:e>
                    </m:d>
                  </m:oMath>
                </a14:m>
                <a:endParaRPr lang="en-US" altLang="zh-TW" sz="2400" dirty="0"/>
              </a:p>
              <a:p>
                <a:pPr lvl="2"/>
                <a:endParaRPr lang="zh-TW" altLang="en-US" sz="2400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68801" y="826990"/>
                <a:ext cx="8064500" cy="5988944"/>
              </a:xfrm>
              <a:blipFill>
                <a:blip r:embed="rId3"/>
                <a:stretch>
                  <a:fillRect l="-1058" t="-142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字方塊 6"/>
          <p:cNvSpPr txBox="1"/>
          <p:nvPr/>
        </p:nvSpPr>
        <p:spPr>
          <a:xfrm>
            <a:off x="293308" y="96180"/>
            <a:ext cx="3924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i="1" u="sng" dirty="0"/>
              <a:t>Algorithm</a:t>
            </a:r>
            <a:endParaRPr lang="zh-TW" altLang="en-US" sz="3200" b="1" i="1" u="sng" dirty="0"/>
          </a:p>
        </p:txBody>
      </p:sp>
      <p:sp>
        <p:nvSpPr>
          <p:cNvPr id="8" name="矩形 7"/>
          <p:cNvSpPr/>
          <p:nvPr/>
        </p:nvSpPr>
        <p:spPr>
          <a:xfrm>
            <a:off x="1416419" y="1194373"/>
            <a:ext cx="7117981" cy="2956713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0" y="2257230"/>
            <a:ext cx="1425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70C0"/>
                </a:solidFill>
              </a:rPr>
              <a:t>Learning </a:t>
            </a:r>
          </a:p>
          <a:p>
            <a:pPr algn="ctr"/>
            <a:r>
              <a:rPr lang="en-US" altLang="zh-TW" sz="2400" dirty="0">
                <a:solidFill>
                  <a:srgbClr val="0070C0"/>
                </a:solidFill>
              </a:rPr>
              <a:t>D</a:t>
            </a:r>
            <a:endParaRPr lang="zh-TW" altLang="en-US" sz="2400" dirty="0">
              <a:solidFill>
                <a:srgbClr val="0070C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25111" y="4170584"/>
            <a:ext cx="7117982" cy="22825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0" y="4896364"/>
            <a:ext cx="1425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Learning </a:t>
            </a:r>
          </a:p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G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/>
              <p:cNvSpPr txBox="1"/>
              <p:nvPr/>
            </p:nvSpPr>
            <p:spPr>
              <a:xfrm>
                <a:off x="2257754" y="189217"/>
                <a:ext cx="3919651" cy="4917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Initialize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sz="24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altLang="zh-TW" sz="2400" dirty="0"/>
                  <a:t> for D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sz="24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for G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5" name="文字方塊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7754" y="189217"/>
                <a:ext cx="3919651" cy="491738"/>
              </a:xfrm>
              <a:prstGeom prst="rect">
                <a:avLst/>
              </a:prstGeom>
              <a:blipFill>
                <a:blip r:embed="rId4"/>
                <a:stretch>
                  <a:fillRect l="-2333" t="-8642" r="-1400" b="-2222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7572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11" grpId="0"/>
      <p:bldP spid="13" grpId="0" animBg="1"/>
      <p:bldP spid="1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880382" y="5691171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100 updates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857" y="1403238"/>
            <a:ext cx="4775200" cy="4775200"/>
          </a:xfr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8CCE2C7-A113-460F-98A6-3E4DD6ADBDB9}"/>
              </a:ext>
            </a:extLst>
          </p:cNvPr>
          <p:cNvSpPr/>
          <p:nvPr/>
        </p:nvSpPr>
        <p:spPr>
          <a:xfrm>
            <a:off x="2719172" y="6308208"/>
            <a:ext cx="62156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Source of training data: </a:t>
            </a:r>
            <a:r>
              <a:rPr lang="zh-TW" altLang="en-US" dirty="0"/>
              <a:t>https://zhuanlan.zhihu.com/p/24767059</a:t>
            </a:r>
          </a:p>
        </p:txBody>
      </p:sp>
    </p:spTree>
    <p:extLst>
      <p:ext uri="{BB962C8B-B14F-4D97-AF65-F5344CB8AC3E}">
        <p14:creationId xmlns:p14="http://schemas.microsoft.com/office/powerpoint/2010/main" val="142341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865868" y="5691171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1000 updates</a:t>
            </a:r>
            <a:endParaRPr lang="zh-TW" altLang="en-US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0" y="1389228"/>
            <a:ext cx="4796973" cy="4796973"/>
          </a:xfrm>
        </p:spPr>
      </p:pic>
    </p:spTree>
    <p:extLst>
      <p:ext uri="{BB962C8B-B14F-4D97-AF65-F5344CB8AC3E}">
        <p14:creationId xmlns:p14="http://schemas.microsoft.com/office/powerpoint/2010/main" val="247233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069067" y="5770739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2000 updates</a:t>
            </a:r>
            <a:endParaRPr lang="zh-TW" altLang="en-US" dirty="0"/>
          </a:p>
        </p:txBody>
      </p:sp>
      <p:pic>
        <p:nvPicPr>
          <p:cNvPr id="13" name="內容版面配置區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199" y="1469058"/>
            <a:ext cx="4717143" cy="4717143"/>
          </a:xfrm>
        </p:spPr>
      </p:pic>
    </p:spTree>
    <p:extLst>
      <p:ext uri="{BB962C8B-B14F-4D97-AF65-F5344CB8AC3E}">
        <p14:creationId xmlns:p14="http://schemas.microsoft.com/office/powerpoint/2010/main" val="25940992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069067" y="5770739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5000 updates</a:t>
            </a:r>
            <a:endParaRPr lang="zh-TW" altLang="en-US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799" y="1403236"/>
            <a:ext cx="4702629" cy="4702629"/>
          </a:xfrm>
        </p:spPr>
      </p:pic>
    </p:spTree>
    <p:extLst>
      <p:ext uri="{BB962C8B-B14F-4D97-AF65-F5344CB8AC3E}">
        <p14:creationId xmlns:p14="http://schemas.microsoft.com/office/powerpoint/2010/main" val="2672429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069067" y="5770739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10,000 updates</a:t>
            </a:r>
            <a:endParaRPr lang="zh-TW" altLang="en-US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312" y="1466470"/>
            <a:ext cx="4673601" cy="4673601"/>
          </a:xfrm>
        </p:spPr>
      </p:pic>
    </p:spTree>
    <p:extLst>
      <p:ext uri="{BB962C8B-B14F-4D97-AF65-F5344CB8AC3E}">
        <p14:creationId xmlns:p14="http://schemas.microsoft.com/office/powerpoint/2010/main" val="347980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069067" y="5770739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20,000 updates</a:t>
            </a:r>
            <a:endParaRPr lang="zh-TW" altLang="en-US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00" y="1504571"/>
            <a:ext cx="4635500" cy="4635500"/>
          </a:xfrm>
        </p:spPr>
      </p:pic>
    </p:spTree>
    <p:extLst>
      <p:ext uri="{BB962C8B-B14F-4D97-AF65-F5344CB8AC3E}">
        <p14:creationId xmlns:p14="http://schemas.microsoft.com/office/powerpoint/2010/main" val="1689095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Yann </a:t>
            </a:r>
            <a:r>
              <a:rPr lang="en-US" altLang="zh-TW" dirty="0" err="1"/>
              <a:t>LeCun’s</a:t>
            </a:r>
            <a:r>
              <a:rPr lang="en-US" altLang="zh-TW" dirty="0"/>
              <a:t> comment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2832239" y="6176963"/>
            <a:ext cx="61879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https://www.quora.com/What-are-some-recent-and-potentially-upcoming-breakthroughs-in-unsupervised-learning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636381"/>
            <a:ext cx="7400925" cy="90487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5" y="2526207"/>
            <a:ext cx="90201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40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Anime Face Generation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069067" y="5770739"/>
            <a:ext cx="167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50,000 updates</a:t>
            </a:r>
            <a:endParaRPr lang="zh-TW" altLang="en-US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198" y="1519350"/>
            <a:ext cx="4775201" cy="4775201"/>
          </a:xfrm>
        </p:spPr>
      </p:pic>
    </p:spTree>
    <p:extLst>
      <p:ext uri="{BB962C8B-B14F-4D97-AF65-F5344CB8AC3E}">
        <p14:creationId xmlns:p14="http://schemas.microsoft.com/office/powerpoint/2010/main" val="182838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44DA6FD-9B58-4C4F-8028-EC6BEB2B78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3" r="6847"/>
          <a:stretch/>
        </p:blipFill>
        <p:spPr>
          <a:xfrm>
            <a:off x="20" y="10"/>
            <a:ext cx="5650972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0F03D2A-9956-4441-AF91-8FB63154A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9843" y="3996294"/>
            <a:ext cx="3287724" cy="162182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The faces generated by machine.</a:t>
            </a:r>
            <a:endParaRPr lang="en-US" altLang="zh-TW" sz="3200" dirty="0"/>
          </a:p>
        </p:txBody>
      </p:sp>
    </p:spTree>
    <p:extLst>
      <p:ext uri="{BB962C8B-B14F-4D97-AF65-F5344CB8AC3E}">
        <p14:creationId xmlns:p14="http://schemas.microsoft.com/office/powerpoint/2010/main" val="2575023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室內, 牆, 男人 的圖片&#10;&#10;描述是以高可信度產生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343324"/>
            <a:ext cx="6305550" cy="647700"/>
          </a:xfrm>
        </p:spPr>
      </p:pic>
      <p:pic>
        <p:nvPicPr>
          <p:cNvPr id="7" name="圖片 6" descr="一張含有 室內, 尋找, 男人, 相片 的圖片&#10;&#10;產生非常高可信度的描述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055582"/>
            <a:ext cx="6305550" cy="647700"/>
          </a:xfrm>
          <a:prstGeom prst="rect">
            <a:avLst/>
          </a:prstGeom>
        </p:spPr>
      </p:pic>
      <p:pic>
        <p:nvPicPr>
          <p:cNvPr id="9" name="圖片 8" descr="一張含有 男人, 相片, 尋找, 室內 的圖片&#10;&#10;產生非常高可信度的描述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773259"/>
            <a:ext cx="6305550" cy="647700"/>
          </a:xfrm>
          <a:prstGeom prst="rect">
            <a:avLst/>
          </a:prstGeom>
        </p:spPr>
      </p:pic>
      <p:pic>
        <p:nvPicPr>
          <p:cNvPr id="15" name="圖片 14" descr="一張含有 室內, 尋找, 服飾, 牆 的圖片&#10;&#10;描述是以高可信度產生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2498525"/>
            <a:ext cx="6305550" cy="647700"/>
          </a:xfrm>
          <a:prstGeom prst="rect">
            <a:avLst/>
          </a:prstGeom>
        </p:spPr>
      </p:pic>
      <p:pic>
        <p:nvPicPr>
          <p:cNvPr id="21" name="圖片 20" descr="一張含有 室內, 相片, 牆 的圖片&#10;&#10;描述是以高可信度產生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3237756"/>
            <a:ext cx="6305550" cy="647700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2046514" y="292698"/>
            <a:ext cx="5050972" cy="28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21A01B4-4E39-4505-9FBE-AA0E7D1C8126}"/>
              </a:ext>
            </a:extLst>
          </p:cNvPr>
          <p:cNvSpPr/>
          <p:nvPr/>
        </p:nvSpPr>
        <p:spPr>
          <a:xfrm>
            <a:off x="2046514" y="2978466"/>
            <a:ext cx="5050972" cy="9306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818EB6D7-CBBD-4554-81E8-5504CFB4DE50}"/>
              </a:ext>
            </a:extLst>
          </p:cNvPr>
          <p:cNvCxnSpPr/>
          <p:nvPr/>
        </p:nvCxnSpPr>
        <p:spPr>
          <a:xfrm>
            <a:off x="1130300" y="5435600"/>
            <a:ext cx="67818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EB3424BD-AC05-4ABB-874F-8A2A1FE1AEF3}"/>
              </a:ext>
            </a:extLst>
          </p:cNvPr>
          <p:cNvGrpSpPr/>
          <p:nvPr/>
        </p:nvGrpSpPr>
        <p:grpSpPr>
          <a:xfrm>
            <a:off x="1350426" y="3902219"/>
            <a:ext cx="696088" cy="2267992"/>
            <a:chOff x="1350426" y="3885456"/>
            <a:chExt cx="696088" cy="22679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文字方塊 1">
                  <a:extLst>
                    <a:ext uri="{FF2B5EF4-FFF2-40B4-BE49-F238E27FC236}">
                      <a16:creationId xmlns:a16="http://schemas.microsoft.com/office/drawing/2014/main" id="{E7838A7E-8298-4464-BA76-71B490E7A121}"/>
                    </a:ext>
                  </a:extLst>
                </p:cNvPr>
                <p:cNvSpPr txBox="1"/>
                <p:nvPr/>
              </p:nvSpPr>
              <p:spPr>
                <a:xfrm>
                  <a:off x="1350426" y="5537638"/>
                  <a:ext cx="696088" cy="6158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zh-TW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0.0</m:t>
                                </m:r>
                              </m:e>
                              <m:e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0.0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2" name="文字方塊 1">
                  <a:extLst>
                    <a:ext uri="{FF2B5EF4-FFF2-40B4-BE49-F238E27FC236}">
                      <a16:creationId xmlns:a16="http://schemas.microsoft.com/office/drawing/2014/main" id="{E7838A7E-8298-4464-BA76-71B490E7A12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50426" y="5537638"/>
                  <a:ext cx="696088" cy="615810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4EBB184-C72C-402E-8DE4-B52C0F58B2EE}"/>
                </a:ext>
              </a:extLst>
            </p:cNvPr>
            <p:cNvSpPr/>
            <p:nvPr/>
          </p:nvSpPr>
          <p:spPr>
            <a:xfrm>
              <a:off x="1455582" y="4302288"/>
              <a:ext cx="485775" cy="6118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/>
                <a:t>G</a:t>
              </a:r>
              <a:endParaRPr lang="zh-TW" altLang="en-US" sz="2800" dirty="0"/>
            </a:p>
          </p:txBody>
        </p:sp>
        <p:sp>
          <p:nvSpPr>
            <p:cNvPr id="10" name="橢圓 9">
              <a:extLst>
                <a:ext uri="{FF2B5EF4-FFF2-40B4-BE49-F238E27FC236}">
                  <a16:creationId xmlns:a16="http://schemas.microsoft.com/office/drawing/2014/main" id="{63771B06-24E8-4A0A-A7BE-B17F3E114258}"/>
                </a:ext>
              </a:extLst>
            </p:cNvPr>
            <p:cNvSpPr/>
            <p:nvPr/>
          </p:nvSpPr>
          <p:spPr>
            <a:xfrm>
              <a:off x="1603220" y="5302250"/>
              <a:ext cx="190500" cy="1905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5D3BD0A2-86EF-489C-954E-29EB656B416D}"/>
                </a:ext>
              </a:extLst>
            </p:cNvPr>
            <p:cNvCxnSpPr/>
            <p:nvPr/>
          </p:nvCxnSpPr>
          <p:spPr>
            <a:xfrm flipV="1">
              <a:off x="1717520" y="4926265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單箭頭接點 25">
              <a:extLst>
                <a:ext uri="{FF2B5EF4-FFF2-40B4-BE49-F238E27FC236}">
                  <a16:creationId xmlns:a16="http://schemas.microsoft.com/office/drawing/2014/main" id="{DB4FAD29-C15A-4920-8FC1-5B07A9FA94D6}"/>
                </a:ext>
              </a:extLst>
            </p:cNvPr>
            <p:cNvCxnSpPr/>
            <p:nvPr/>
          </p:nvCxnSpPr>
          <p:spPr>
            <a:xfrm flipV="1">
              <a:off x="1717520" y="3885456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3E4C5F07-C9E7-4E03-A8F0-021BF253CF1B}"/>
              </a:ext>
            </a:extLst>
          </p:cNvPr>
          <p:cNvGrpSpPr/>
          <p:nvPr/>
        </p:nvGrpSpPr>
        <p:grpSpPr>
          <a:xfrm>
            <a:off x="7088857" y="3946213"/>
            <a:ext cx="696088" cy="2223998"/>
            <a:chOff x="7088857" y="3909743"/>
            <a:chExt cx="696088" cy="222399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F7AB113B-D5CD-4850-B186-FF2CA75E92D8}"/>
                    </a:ext>
                  </a:extLst>
                </p:cNvPr>
                <p:cNvSpPr txBox="1"/>
                <p:nvPr/>
              </p:nvSpPr>
              <p:spPr>
                <a:xfrm>
                  <a:off x="7088857" y="5517931"/>
                  <a:ext cx="696088" cy="6158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zh-TW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0.9</m:t>
                                </m:r>
                              </m:e>
                              <m:e>
                                <m:r>
                                  <a:rPr lang="en-US" altLang="zh-TW" sz="2400" b="0" i="1" smtClean="0">
                                    <a:latin typeface="Cambria Math" panose="02040503050406030204" pitchFamily="18" charset="0"/>
                                  </a:rPr>
                                  <m:t>0.9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F7AB113B-D5CD-4850-B186-FF2CA75E92D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88857" y="5517931"/>
                  <a:ext cx="696088" cy="615810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橢圓 21">
              <a:extLst>
                <a:ext uri="{FF2B5EF4-FFF2-40B4-BE49-F238E27FC236}">
                  <a16:creationId xmlns:a16="http://schemas.microsoft.com/office/drawing/2014/main" id="{A4EEA788-9C37-4262-A866-FAFD2FAF9175}"/>
                </a:ext>
              </a:extLst>
            </p:cNvPr>
            <p:cNvSpPr/>
            <p:nvPr/>
          </p:nvSpPr>
          <p:spPr>
            <a:xfrm>
              <a:off x="7322601" y="5277070"/>
              <a:ext cx="190500" cy="1905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27" name="直線單箭頭接點 26">
              <a:extLst>
                <a:ext uri="{FF2B5EF4-FFF2-40B4-BE49-F238E27FC236}">
                  <a16:creationId xmlns:a16="http://schemas.microsoft.com/office/drawing/2014/main" id="{F351A1A5-BD86-40FD-8CE0-B86232B8D0B6}"/>
                </a:ext>
              </a:extLst>
            </p:cNvPr>
            <p:cNvCxnSpPr/>
            <p:nvPr/>
          </p:nvCxnSpPr>
          <p:spPr>
            <a:xfrm flipV="1">
              <a:off x="7417851" y="4927840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單箭頭接點 27">
              <a:extLst>
                <a:ext uri="{FF2B5EF4-FFF2-40B4-BE49-F238E27FC236}">
                  <a16:creationId xmlns:a16="http://schemas.microsoft.com/office/drawing/2014/main" id="{5F8D0AA6-2260-4559-9D32-145E26A6ECF0}"/>
                </a:ext>
              </a:extLst>
            </p:cNvPr>
            <p:cNvCxnSpPr/>
            <p:nvPr/>
          </p:nvCxnSpPr>
          <p:spPr>
            <a:xfrm flipV="1">
              <a:off x="7411130" y="3909743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5588F06-B33C-403E-BE32-8D9DA7EC6AB1}"/>
                </a:ext>
              </a:extLst>
            </p:cNvPr>
            <p:cNvSpPr/>
            <p:nvPr/>
          </p:nvSpPr>
          <p:spPr>
            <a:xfrm>
              <a:off x="7168242" y="4311696"/>
              <a:ext cx="485775" cy="6118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/>
                <a:t>G</a:t>
              </a:r>
              <a:endParaRPr lang="zh-TW" altLang="en-US" sz="2800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1E43F5C1-F07F-4A5C-9E0C-6A3C1AD54C24}"/>
                  </a:ext>
                </a:extLst>
              </p:cNvPr>
              <p:cNvSpPr txBox="1"/>
              <p:nvPr/>
            </p:nvSpPr>
            <p:spPr>
              <a:xfrm>
                <a:off x="1988029" y="555440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1E43F5C1-F07F-4A5C-9E0C-6A3C1AD54C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8029" y="5554401"/>
                <a:ext cx="696088" cy="6158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矩形 34">
            <a:extLst>
              <a:ext uri="{FF2B5EF4-FFF2-40B4-BE49-F238E27FC236}">
                <a16:creationId xmlns:a16="http://schemas.microsoft.com/office/drawing/2014/main" id="{AD509956-A6C8-4D50-B1F8-0C9E930E102D}"/>
              </a:ext>
            </a:extLst>
          </p:cNvPr>
          <p:cNvSpPr/>
          <p:nvPr/>
        </p:nvSpPr>
        <p:spPr>
          <a:xfrm>
            <a:off x="2093185" y="431905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</a:t>
            </a:r>
            <a:endParaRPr lang="zh-TW" altLang="en-US" sz="2800" dirty="0"/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D4382F1E-E685-4F96-832D-27519AECD8DA}"/>
              </a:ext>
            </a:extLst>
          </p:cNvPr>
          <p:cNvSpPr/>
          <p:nvPr/>
        </p:nvSpPr>
        <p:spPr>
          <a:xfrm>
            <a:off x="2240823" y="531901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5AA89AE6-FD34-4D48-A675-5DFA90A16750}"/>
              </a:ext>
            </a:extLst>
          </p:cNvPr>
          <p:cNvCxnSpPr/>
          <p:nvPr/>
        </p:nvCxnSpPr>
        <p:spPr>
          <a:xfrm flipV="1">
            <a:off x="2355123" y="494302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5FAABD9B-4D86-44FB-B968-524454A53648}"/>
              </a:ext>
            </a:extLst>
          </p:cNvPr>
          <p:cNvCxnSpPr/>
          <p:nvPr/>
        </p:nvCxnSpPr>
        <p:spPr>
          <a:xfrm flipV="1">
            <a:off x="2355123" y="390221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AAE9663E-FFB3-44F8-8215-F829A22B4CBB}"/>
                  </a:ext>
                </a:extLst>
              </p:cNvPr>
              <p:cNvSpPr txBox="1"/>
              <p:nvPr/>
            </p:nvSpPr>
            <p:spPr>
              <a:xfrm>
                <a:off x="2625632" y="555440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0.2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AAE9663E-FFB3-44F8-8215-F829A22B4C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5632" y="5554401"/>
                <a:ext cx="696088" cy="6158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矩形 39">
            <a:extLst>
              <a:ext uri="{FF2B5EF4-FFF2-40B4-BE49-F238E27FC236}">
                <a16:creationId xmlns:a16="http://schemas.microsoft.com/office/drawing/2014/main" id="{56DD9234-625A-40F0-ACE3-F72972784E60}"/>
              </a:ext>
            </a:extLst>
          </p:cNvPr>
          <p:cNvSpPr/>
          <p:nvPr/>
        </p:nvSpPr>
        <p:spPr>
          <a:xfrm>
            <a:off x="2730788" y="431905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</a:t>
            </a:r>
            <a:endParaRPr lang="zh-TW" altLang="en-US" sz="2800" dirty="0"/>
          </a:p>
        </p:txBody>
      </p:sp>
      <p:sp>
        <p:nvSpPr>
          <p:cNvPr id="41" name="橢圓 40">
            <a:extLst>
              <a:ext uri="{FF2B5EF4-FFF2-40B4-BE49-F238E27FC236}">
                <a16:creationId xmlns:a16="http://schemas.microsoft.com/office/drawing/2014/main" id="{1DC4BD09-B3CE-432B-B032-23AB7C9B85CA}"/>
              </a:ext>
            </a:extLst>
          </p:cNvPr>
          <p:cNvSpPr/>
          <p:nvPr/>
        </p:nvSpPr>
        <p:spPr>
          <a:xfrm>
            <a:off x="2878426" y="531901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50CDEC49-9433-46E7-B69E-B882D0FB946D}"/>
              </a:ext>
            </a:extLst>
          </p:cNvPr>
          <p:cNvCxnSpPr/>
          <p:nvPr/>
        </p:nvCxnSpPr>
        <p:spPr>
          <a:xfrm flipV="1">
            <a:off x="2992726" y="494302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6E57D501-C13B-44CB-9E3E-0528F6C74431}"/>
              </a:ext>
            </a:extLst>
          </p:cNvPr>
          <p:cNvCxnSpPr/>
          <p:nvPr/>
        </p:nvCxnSpPr>
        <p:spPr>
          <a:xfrm flipV="1">
            <a:off x="2992726" y="390221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文字方塊 48">
                <a:extLst>
                  <a:ext uri="{FF2B5EF4-FFF2-40B4-BE49-F238E27FC236}">
                    <a16:creationId xmlns:a16="http://schemas.microsoft.com/office/drawing/2014/main" id="{3FE3F795-DE58-45E9-B6AE-EDB0A205261C}"/>
                  </a:ext>
                </a:extLst>
              </p:cNvPr>
              <p:cNvSpPr txBox="1"/>
              <p:nvPr/>
            </p:nvSpPr>
            <p:spPr>
              <a:xfrm>
                <a:off x="3263235" y="555440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0.3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0.3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9" name="文字方塊 48">
                <a:extLst>
                  <a:ext uri="{FF2B5EF4-FFF2-40B4-BE49-F238E27FC236}">
                    <a16:creationId xmlns:a16="http://schemas.microsoft.com/office/drawing/2014/main" id="{3FE3F795-DE58-45E9-B6AE-EDB0A20526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3235" y="5554401"/>
                <a:ext cx="696088" cy="6158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矩形 49">
            <a:extLst>
              <a:ext uri="{FF2B5EF4-FFF2-40B4-BE49-F238E27FC236}">
                <a16:creationId xmlns:a16="http://schemas.microsoft.com/office/drawing/2014/main" id="{DAA028B4-7C0B-4A47-9F35-E02CB826619C}"/>
              </a:ext>
            </a:extLst>
          </p:cNvPr>
          <p:cNvSpPr/>
          <p:nvPr/>
        </p:nvSpPr>
        <p:spPr>
          <a:xfrm>
            <a:off x="3368391" y="431905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</a:t>
            </a:r>
            <a:endParaRPr lang="zh-TW" altLang="en-US" sz="2800" dirty="0"/>
          </a:p>
        </p:txBody>
      </p:sp>
      <p:sp>
        <p:nvSpPr>
          <p:cNvPr id="51" name="橢圓 50">
            <a:extLst>
              <a:ext uri="{FF2B5EF4-FFF2-40B4-BE49-F238E27FC236}">
                <a16:creationId xmlns:a16="http://schemas.microsoft.com/office/drawing/2014/main" id="{B4BB75F0-9315-4DDB-BB99-E93F25560C49}"/>
              </a:ext>
            </a:extLst>
          </p:cNvPr>
          <p:cNvSpPr/>
          <p:nvPr/>
        </p:nvSpPr>
        <p:spPr>
          <a:xfrm>
            <a:off x="3516029" y="531901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7EED2475-DD12-4B00-A43E-258AC97C5365}"/>
              </a:ext>
            </a:extLst>
          </p:cNvPr>
          <p:cNvCxnSpPr/>
          <p:nvPr/>
        </p:nvCxnSpPr>
        <p:spPr>
          <a:xfrm flipV="1">
            <a:off x="3630329" y="494302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>
            <a:extLst>
              <a:ext uri="{FF2B5EF4-FFF2-40B4-BE49-F238E27FC236}">
                <a16:creationId xmlns:a16="http://schemas.microsoft.com/office/drawing/2014/main" id="{D160A916-C130-46DC-ACE1-591806DCD19D}"/>
              </a:ext>
            </a:extLst>
          </p:cNvPr>
          <p:cNvCxnSpPr/>
          <p:nvPr/>
        </p:nvCxnSpPr>
        <p:spPr>
          <a:xfrm flipV="1">
            <a:off x="3630329" y="390221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5DE25788-28B0-480C-94AA-07D379C39FEA}"/>
                  </a:ext>
                </a:extLst>
              </p:cNvPr>
              <p:cNvSpPr txBox="1"/>
              <p:nvPr/>
            </p:nvSpPr>
            <p:spPr>
              <a:xfrm>
                <a:off x="3900838" y="555440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0.4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0.4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4" name="文字方塊 53">
                <a:extLst>
                  <a:ext uri="{FF2B5EF4-FFF2-40B4-BE49-F238E27FC236}">
                    <a16:creationId xmlns:a16="http://schemas.microsoft.com/office/drawing/2014/main" id="{5DE25788-28B0-480C-94AA-07D379C39F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0838" y="5554401"/>
                <a:ext cx="696088" cy="61581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矩形 54">
            <a:extLst>
              <a:ext uri="{FF2B5EF4-FFF2-40B4-BE49-F238E27FC236}">
                <a16:creationId xmlns:a16="http://schemas.microsoft.com/office/drawing/2014/main" id="{7911048C-3795-4578-A1A3-1E7C4A6F9DCD}"/>
              </a:ext>
            </a:extLst>
          </p:cNvPr>
          <p:cNvSpPr/>
          <p:nvPr/>
        </p:nvSpPr>
        <p:spPr>
          <a:xfrm>
            <a:off x="4005994" y="431905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</a:t>
            </a:r>
            <a:endParaRPr lang="zh-TW" altLang="en-US" sz="2800" dirty="0"/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52495EBB-EA58-4E95-8317-BD96DABFE9B9}"/>
              </a:ext>
            </a:extLst>
          </p:cNvPr>
          <p:cNvSpPr/>
          <p:nvPr/>
        </p:nvSpPr>
        <p:spPr>
          <a:xfrm>
            <a:off x="4153632" y="531901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842CD9DA-75C3-4F19-B9E3-676DAD62497B}"/>
              </a:ext>
            </a:extLst>
          </p:cNvPr>
          <p:cNvCxnSpPr/>
          <p:nvPr/>
        </p:nvCxnSpPr>
        <p:spPr>
          <a:xfrm flipV="1">
            <a:off x="4267932" y="494302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單箭頭接點 57">
            <a:extLst>
              <a:ext uri="{FF2B5EF4-FFF2-40B4-BE49-F238E27FC236}">
                <a16:creationId xmlns:a16="http://schemas.microsoft.com/office/drawing/2014/main" id="{5D5ECDF9-676B-4FE2-8179-B778E4A18FFC}"/>
              </a:ext>
            </a:extLst>
          </p:cNvPr>
          <p:cNvCxnSpPr/>
          <p:nvPr/>
        </p:nvCxnSpPr>
        <p:spPr>
          <a:xfrm flipV="1">
            <a:off x="4267932" y="390221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文字方塊 58">
                <a:extLst>
                  <a:ext uri="{FF2B5EF4-FFF2-40B4-BE49-F238E27FC236}">
                    <a16:creationId xmlns:a16="http://schemas.microsoft.com/office/drawing/2014/main" id="{940DCFAA-7742-42F5-92CC-9CBDA59B932F}"/>
                  </a:ext>
                </a:extLst>
              </p:cNvPr>
              <p:cNvSpPr txBox="1"/>
              <p:nvPr/>
            </p:nvSpPr>
            <p:spPr>
              <a:xfrm>
                <a:off x="4538441" y="5554401"/>
                <a:ext cx="696088" cy="62331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0.5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0.5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9" name="文字方塊 58">
                <a:extLst>
                  <a:ext uri="{FF2B5EF4-FFF2-40B4-BE49-F238E27FC236}">
                    <a16:creationId xmlns:a16="http://schemas.microsoft.com/office/drawing/2014/main" id="{940DCFAA-7742-42F5-92CC-9CBDA59B93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8441" y="5554401"/>
                <a:ext cx="696088" cy="62331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" name="矩形 59">
            <a:extLst>
              <a:ext uri="{FF2B5EF4-FFF2-40B4-BE49-F238E27FC236}">
                <a16:creationId xmlns:a16="http://schemas.microsoft.com/office/drawing/2014/main" id="{F02CFC5A-80F4-40FF-97F1-51E398AC442B}"/>
              </a:ext>
            </a:extLst>
          </p:cNvPr>
          <p:cNvSpPr/>
          <p:nvPr/>
        </p:nvSpPr>
        <p:spPr>
          <a:xfrm>
            <a:off x="4643597" y="431905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</a:t>
            </a:r>
            <a:endParaRPr lang="zh-TW" altLang="en-US" sz="2800" dirty="0"/>
          </a:p>
        </p:txBody>
      </p:sp>
      <p:sp>
        <p:nvSpPr>
          <p:cNvPr id="61" name="橢圓 60">
            <a:extLst>
              <a:ext uri="{FF2B5EF4-FFF2-40B4-BE49-F238E27FC236}">
                <a16:creationId xmlns:a16="http://schemas.microsoft.com/office/drawing/2014/main" id="{518E317F-DDC6-4EA0-8F37-95823EF243F3}"/>
              </a:ext>
            </a:extLst>
          </p:cNvPr>
          <p:cNvSpPr/>
          <p:nvPr/>
        </p:nvSpPr>
        <p:spPr>
          <a:xfrm>
            <a:off x="4791235" y="531901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78AA3A77-6C7A-49E9-B850-5EC5BB72BD78}"/>
              </a:ext>
            </a:extLst>
          </p:cNvPr>
          <p:cNvCxnSpPr/>
          <p:nvPr/>
        </p:nvCxnSpPr>
        <p:spPr>
          <a:xfrm flipV="1">
            <a:off x="4905535" y="494302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7EF830BC-7EF0-4662-B593-EB9C09D0B9DF}"/>
              </a:ext>
            </a:extLst>
          </p:cNvPr>
          <p:cNvCxnSpPr/>
          <p:nvPr/>
        </p:nvCxnSpPr>
        <p:spPr>
          <a:xfrm flipV="1">
            <a:off x="4905535" y="390221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文字方塊 63">
                <a:extLst>
                  <a:ext uri="{FF2B5EF4-FFF2-40B4-BE49-F238E27FC236}">
                    <a16:creationId xmlns:a16="http://schemas.microsoft.com/office/drawing/2014/main" id="{5E48F332-DED1-491B-88DA-6D96DB2F6CCA}"/>
                  </a:ext>
                </a:extLst>
              </p:cNvPr>
              <p:cNvSpPr txBox="1"/>
              <p:nvPr/>
            </p:nvSpPr>
            <p:spPr>
              <a:xfrm>
                <a:off x="5176044" y="555440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0.6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0.6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64" name="文字方塊 63">
                <a:extLst>
                  <a:ext uri="{FF2B5EF4-FFF2-40B4-BE49-F238E27FC236}">
                    <a16:creationId xmlns:a16="http://schemas.microsoft.com/office/drawing/2014/main" id="{5E48F332-DED1-491B-88DA-6D96DB2F6C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6044" y="5554401"/>
                <a:ext cx="696088" cy="61581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1" name="群組 80">
            <a:extLst>
              <a:ext uri="{FF2B5EF4-FFF2-40B4-BE49-F238E27FC236}">
                <a16:creationId xmlns:a16="http://schemas.microsoft.com/office/drawing/2014/main" id="{4F9E0CA4-1272-46A0-87DA-941B50DB666A}"/>
              </a:ext>
            </a:extLst>
          </p:cNvPr>
          <p:cNvGrpSpPr/>
          <p:nvPr/>
        </p:nvGrpSpPr>
        <p:grpSpPr>
          <a:xfrm>
            <a:off x="5281200" y="3902219"/>
            <a:ext cx="485775" cy="1607294"/>
            <a:chOff x="5320264" y="3882721"/>
            <a:chExt cx="485775" cy="1607294"/>
          </a:xfrm>
        </p:grpSpPr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3C569FC0-1288-4572-BA9A-901F84632EBC}"/>
                </a:ext>
              </a:extLst>
            </p:cNvPr>
            <p:cNvSpPr/>
            <p:nvPr/>
          </p:nvSpPr>
          <p:spPr>
            <a:xfrm>
              <a:off x="5320264" y="4299553"/>
              <a:ext cx="485775" cy="6118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/>
                <a:t>G</a:t>
              </a:r>
              <a:endParaRPr lang="zh-TW" altLang="en-US" sz="2800" dirty="0"/>
            </a:p>
          </p:txBody>
        </p:sp>
        <p:sp>
          <p:nvSpPr>
            <p:cNvPr id="66" name="橢圓 65">
              <a:extLst>
                <a:ext uri="{FF2B5EF4-FFF2-40B4-BE49-F238E27FC236}">
                  <a16:creationId xmlns:a16="http://schemas.microsoft.com/office/drawing/2014/main" id="{E535AAFE-7432-461F-96E5-25B3E553A5B5}"/>
                </a:ext>
              </a:extLst>
            </p:cNvPr>
            <p:cNvSpPr/>
            <p:nvPr/>
          </p:nvSpPr>
          <p:spPr>
            <a:xfrm>
              <a:off x="5467902" y="5299515"/>
              <a:ext cx="190500" cy="1905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67" name="直線單箭頭接點 66">
              <a:extLst>
                <a:ext uri="{FF2B5EF4-FFF2-40B4-BE49-F238E27FC236}">
                  <a16:creationId xmlns:a16="http://schemas.microsoft.com/office/drawing/2014/main" id="{F35D6124-5CE6-4C5A-B4DF-8FECCD09208E}"/>
                </a:ext>
              </a:extLst>
            </p:cNvPr>
            <p:cNvCxnSpPr/>
            <p:nvPr/>
          </p:nvCxnSpPr>
          <p:spPr>
            <a:xfrm flipV="1">
              <a:off x="5582202" y="4923530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單箭頭接點 67">
              <a:extLst>
                <a:ext uri="{FF2B5EF4-FFF2-40B4-BE49-F238E27FC236}">
                  <a16:creationId xmlns:a16="http://schemas.microsoft.com/office/drawing/2014/main" id="{3688A80F-DC8A-4D4F-BEA8-2CE0FB0DB303}"/>
                </a:ext>
              </a:extLst>
            </p:cNvPr>
            <p:cNvCxnSpPr/>
            <p:nvPr/>
          </p:nvCxnSpPr>
          <p:spPr>
            <a:xfrm flipV="1">
              <a:off x="5582202" y="3882721"/>
              <a:ext cx="0" cy="404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字方塊 68">
                <a:extLst>
                  <a:ext uri="{FF2B5EF4-FFF2-40B4-BE49-F238E27FC236}">
                    <a16:creationId xmlns:a16="http://schemas.microsoft.com/office/drawing/2014/main" id="{2316BF27-5A9C-4ED7-8B37-764760C25CFA}"/>
                  </a:ext>
                </a:extLst>
              </p:cNvPr>
              <p:cNvSpPr txBox="1"/>
              <p:nvPr/>
            </p:nvSpPr>
            <p:spPr>
              <a:xfrm>
                <a:off x="5813647" y="555440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0.7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0.7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69" name="文字方塊 68">
                <a:extLst>
                  <a:ext uri="{FF2B5EF4-FFF2-40B4-BE49-F238E27FC236}">
                    <a16:creationId xmlns:a16="http://schemas.microsoft.com/office/drawing/2014/main" id="{2316BF27-5A9C-4ED7-8B37-764760C25C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3647" y="5554401"/>
                <a:ext cx="696088" cy="61581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矩形 69">
            <a:extLst>
              <a:ext uri="{FF2B5EF4-FFF2-40B4-BE49-F238E27FC236}">
                <a16:creationId xmlns:a16="http://schemas.microsoft.com/office/drawing/2014/main" id="{08C342F0-6683-4D81-A53A-8DE42B1F70A9}"/>
              </a:ext>
            </a:extLst>
          </p:cNvPr>
          <p:cNvSpPr/>
          <p:nvPr/>
        </p:nvSpPr>
        <p:spPr>
          <a:xfrm>
            <a:off x="5918803" y="431905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</a:t>
            </a:r>
            <a:endParaRPr lang="zh-TW" altLang="en-US" sz="2800" dirty="0"/>
          </a:p>
        </p:txBody>
      </p:sp>
      <p:sp>
        <p:nvSpPr>
          <p:cNvPr id="71" name="橢圓 70">
            <a:extLst>
              <a:ext uri="{FF2B5EF4-FFF2-40B4-BE49-F238E27FC236}">
                <a16:creationId xmlns:a16="http://schemas.microsoft.com/office/drawing/2014/main" id="{FD290CAD-DB89-424A-A556-C6063689F578}"/>
              </a:ext>
            </a:extLst>
          </p:cNvPr>
          <p:cNvSpPr/>
          <p:nvPr/>
        </p:nvSpPr>
        <p:spPr>
          <a:xfrm>
            <a:off x="6066441" y="531901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2" name="直線單箭頭接點 71">
            <a:extLst>
              <a:ext uri="{FF2B5EF4-FFF2-40B4-BE49-F238E27FC236}">
                <a16:creationId xmlns:a16="http://schemas.microsoft.com/office/drawing/2014/main" id="{EE12A4C1-9959-496B-881F-341EADB717C6}"/>
              </a:ext>
            </a:extLst>
          </p:cNvPr>
          <p:cNvCxnSpPr/>
          <p:nvPr/>
        </p:nvCxnSpPr>
        <p:spPr>
          <a:xfrm flipV="1">
            <a:off x="6180741" y="494302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>
            <a:extLst>
              <a:ext uri="{FF2B5EF4-FFF2-40B4-BE49-F238E27FC236}">
                <a16:creationId xmlns:a16="http://schemas.microsoft.com/office/drawing/2014/main" id="{9E2C49B0-579A-47E6-95AC-07ACE10F1CC5}"/>
              </a:ext>
            </a:extLst>
          </p:cNvPr>
          <p:cNvCxnSpPr/>
          <p:nvPr/>
        </p:nvCxnSpPr>
        <p:spPr>
          <a:xfrm flipV="1">
            <a:off x="6180741" y="390221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文字方塊 73">
                <a:extLst>
                  <a:ext uri="{FF2B5EF4-FFF2-40B4-BE49-F238E27FC236}">
                    <a16:creationId xmlns:a16="http://schemas.microsoft.com/office/drawing/2014/main" id="{3A454F0B-5EDC-4F78-B4E6-EB2DC961E3F6}"/>
                  </a:ext>
                </a:extLst>
              </p:cNvPr>
              <p:cNvSpPr txBox="1"/>
              <p:nvPr/>
            </p:nvSpPr>
            <p:spPr>
              <a:xfrm>
                <a:off x="6451250" y="5554401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0.8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0.8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74" name="文字方塊 73">
                <a:extLst>
                  <a:ext uri="{FF2B5EF4-FFF2-40B4-BE49-F238E27FC236}">
                    <a16:creationId xmlns:a16="http://schemas.microsoft.com/office/drawing/2014/main" id="{3A454F0B-5EDC-4F78-B4E6-EB2DC961E3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1250" y="5554401"/>
                <a:ext cx="696088" cy="615810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5" name="矩形 74">
            <a:extLst>
              <a:ext uri="{FF2B5EF4-FFF2-40B4-BE49-F238E27FC236}">
                <a16:creationId xmlns:a16="http://schemas.microsoft.com/office/drawing/2014/main" id="{68777089-942C-4224-9F10-53F42B8D7452}"/>
              </a:ext>
            </a:extLst>
          </p:cNvPr>
          <p:cNvSpPr/>
          <p:nvPr/>
        </p:nvSpPr>
        <p:spPr>
          <a:xfrm>
            <a:off x="6556406" y="4319051"/>
            <a:ext cx="485775" cy="611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</a:t>
            </a:r>
            <a:endParaRPr lang="zh-TW" altLang="en-US" sz="2800" dirty="0"/>
          </a:p>
        </p:txBody>
      </p:sp>
      <p:sp>
        <p:nvSpPr>
          <p:cNvPr id="76" name="橢圓 75">
            <a:extLst>
              <a:ext uri="{FF2B5EF4-FFF2-40B4-BE49-F238E27FC236}">
                <a16:creationId xmlns:a16="http://schemas.microsoft.com/office/drawing/2014/main" id="{AC6BFCC8-AED4-433F-B4AD-EC5C0F01B16A}"/>
              </a:ext>
            </a:extLst>
          </p:cNvPr>
          <p:cNvSpPr/>
          <p:nvPr/>
        </p:nvSpPr>
        <p:spPr>
          <a:xfrm>
            <a:off x="6704044" y="5319013"/>
            <a:ext cx="190500" cy="1905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7" name="直線單箭頭接點 76">
            <a:extLst>
              <a:ext uri="{FF2B5EF4-FFF2-40B4-BE49-F238E27FC236}">
                <a16:creationId xmlns:a16="http://schemas.microsoft.com/office/drawing/2014/main" id="{3D53D1FC-8012-4595-B404-E4DC1B7FABC5}"/>
              </a:ext>
            </a:extLst>
          </p:cNvPr>
          <p:cNvCxnSpPr/>
          <p:nvPr/>
        </p:nvCxnSpPr>
        <p:spPr>
          <a:xfrm flipV="1">
            <a:off x="6818344" y="4943028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>
            <a:extLst>
              <a:ext uri="{FF2B5EF4-FFF2-40B4-BE49-F238E27FC236}">
                <a16:creationId xmlns:a16="http://schemas.microsoft.com/office/drawing/2014/main" id="{D34E1386-97BF-4A95-BBA0-0EF8B61C69CF}"/>
              </a:ext>
            </a:extLst>
          </p:cNvPr>
          <p:cNvCxnSpPr/>
          <p:nvPr/>
        </p:nvCxnSpPr>
        <p:spPr>
          <a:xfrm flipV="1">
            <a:off x="6818344" y="3902219"/>
            <a:ext cx="0" cy="4046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8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4" grpId="0" animBg="1"/>
      <p:bldP spid="34" grpId="0"/>
      <p:bldP spid="35" grpId="0" animBg="1"/>
      <p:bldP spid="36" grpId="0" animBg="1"/>
      <p:bldP spid="39" grpId="0"/>
      <p:bldP spid="40" grpId="0" animBg="1"/>
      <p:bldP spid="41" grpId="0" animBg="1"/>
      <p:bldP spid="49" grpId="0"/>
      <p:bldP spid="50" grpId="0" animBg="1"/>
      <p:bldP spid="51" grpId="0" animBg="1"/>
      <p:bldP spid="54" grpId="0"/>
      <p:bldP spid="55" grpId="0" animBg="1"/>
      <p:bldP spid="56" grpId="0" animBg="1"/>
      <p:bldP spid="59" grpId="0"/>
      <p:bldP spid="60" grpId="0" animBg="1"/>
      <p:bldP spid="61" grpId="0" animBg="1"/>
      <p:bldP spid="64" grpId="0"/>
      <p:bldP spid="69" grpId="0"/>
      <p:bldP spid="70" grpId="0" animBg="1"/>
      <p:bldP spid="71" grpId="0" animBg="1"/>
      <p:bldP spid="74" grpId="0"/>
      <p:bldP spid="75" grpId="0" animBg="1"/>
      <p:bldP spid="7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96BF50-2BEE-464E-B1D2-51FF78CEC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BB5AF8D3-5645-4A34-9E05-631D67B4BBB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4E090E7B-635A-4F25-AFC2-11ACE3664C28}"/>
              </a:ext>
            </a:extLst>
          </p:cNvPr>
          <p:cNvSpPr/>
          <p:nvPr/>
        </p:nvSpPr>
        <p:spPr>
          <a:xfrm>
            <a:off x="628650" y="2700110"/>
            <a:ext cx="7886700" cy="7869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11998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Structured Learning</a:t>
            </a:r>
            <a:endParaRPr lang="zh-TW" altLang="en-US" dirty="0"/>
          </a:p>
        </p:txBody>
      </p:sp>
      <p:graphicFrame>
        <p:nvGraphicFramePr>
          <p:cNvPr id="4" name="Object 12"/>
          <p:cNvGraphicFramePr>
            <a:graphicFrameLocks noChangeAspect="1"/>
          </p:cNvGraphicFramePr>
          <p:nvPr>
            <p:extLst/>
          </p:nvPr>
        </p:nvGraphicFramePr>
        <p:xfrm>
          <a:off x="2826656" y="2322476"/>
          <a:ext cx="3136900" cy="931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1" name="方程式" r:id="rId4" imgW="685800" imgH="203040" progId="Equation.3">
                  <p:embed/>
                </p:oleObj>
              </mc:Choice>
              <mc:Fallback>
                <p:oleObj name="方程式" r:id="rId4" imgW="685800" imgH="203040" progId="Equation.3">
                  <p:embed/>
                  <p:pic>
                    <p:nvPicPr>
                      <p:cNvPr id="4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26656" y="2322476"/>
                        <a:ext cx="3136900" cy="93186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字方塊 5"/>
          <p:cNvSpPr txBox="1"/>
          <p:nvPr/>
        </p:nvSpPr>
        <p:spPr>
          <a:xfrm>
            <a:off x="897617" y="3323150"/>
            <a:ext cx="45992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dirty="0"/>
              <a:t>Regression</a:t>
            </a:r>
            <a:r>
              <a:rPr lang="en-US" altLang="zh-TW" sz="2800" dirty="0"/>
              <a:t>: output a scalar</a:t>
            </a:r>
            <a:endParaRPr lang="zh-TW" altLang="en-US" sz="28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897617" y="3815484"/>
            <a:ext cx="6912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dirty="0"/>
              <a:t>Classification</a:t>
            </a:r>
            <a:r>
              <a:rPr lang="en-US" altLang="zh-TW" sz="2800" dirty="0"/>
              <a:t>: output a “class” </a:t>
            </a:r>
            <a:endParaRPr lang="zh-TW" altLang="en-US" sz="28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897617" y="5104353"/>
            <a:ext cx="73487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dirty="0"/>
              <a:t>Structured Learning/Prediction</a:t>
            </a:r>
            <a:r>
              <a:rPr lang="en-US" altLang="zh-TW" sz="2800" dirty="0"/>
              <a:t>: output a sequence, a matrix, a graph, a tree ……</a:t>
            </a:r>
            <a:endParaRPr lang="zh-TW" altLang="en-US" sz="28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5496832" y="3815484"/>
            <a:ext cx="27495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(one-hot vector)</a:t>
            </a:r>
            <a:endParaRPr lang="zh-TW" altLang="en-US" sz="2800" dirty="0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1786361" y="4374138"/>
          <a:ext cx="1524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82113735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68236721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659086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710148"/>
                  </a:ext>
                </a:extLst>
              </a:tr>
            </a:tbl>
          </a:graphicData>
        </a:graphic>
      </p:graphicFrame>
      <p:sp>
        <p:nvSpPr>
          <p:cNvPr id="14" name="文字方塊 13"/>
          <p:cNvSpPr txBox="1"/>
          <p:nvPr/>
        </p:nvSpPr>
        <p:spPr>
          <a:xfrm>
            <a:off x="897617" y="1690689"/>
            <a:ext cx="66207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Machine learning is to find a function f</a:t>
            </a:r>
            <a:endParaRPr lang="zh-TW" altLang="en-US" sz="28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431800" y="6058460"/>
            <a:ext cx="80835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solidFill>
                  <a:srgbClr val="FF0000"/>
                </a:solidFill>
              </a:rPr>
              <a:t>Output is composed of components with dependency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extLst/>
          </p:nvPr>
        </p:nvGraphicFramePr>
        <p:xfrm>
          <a:off x="3810000" y="4381011"/>
          <a:ext cx="1524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82113735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68236721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659086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710148"/>
                  </a:ext>
                </a:extLst>
              </a:tr>
            </a:tbl>
          </a:graphicData>
        </a:graphic>
      </p:graphicFrame>
      <p:graphicFrame>
        <p:nvGraphicFramePr>
          <p:cNvPr id="17" name="表格 16"/>
          <p:cNvGraphicFramePr>
            <a:graphicFrameLocks noGrp="1"/>
          </p:cNvGraphicFramePr>
          <p:nvPr>
            <p:extLst/>
          </p:nvPr>
        </p:nvGraphicFramePr>
        <p:xfrm>
          <a:off x="5889344" y="4392410"/>
          <a:ext cx="1524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82113735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68236721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659086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710148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1823604" y="4673159"/>
            <a:ext cx="1449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Class 1</a:t>
            </a:r>
            <a:endParaRPr lang="zh-TW" altLang="en-US" sz="24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3828463" y="4704856"/>
            <a:ext cx="1449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Class 2</a:t>
            </a:r>
            <a:endParaRPr lang="zh-TW" altLang="en-US" sz="2400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5926586" y="4694795"/>
            <a:ext cx="1449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Class 3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6493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4" grpId="0"/>
      <p:bldP spid="15" grpId="0"/>
      <p:bldP spid="5" grpId="0"/>
      <p:bldP spid="18" grpId="0"/>
      <p:bldP spid="1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Output Sequence</a:t>
            </a:r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1258580" y="6099768"/>
            <a:ext cx="3297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(what a user says)</a:t>
            </a:r>
            <a:endParaRPr lang="zh-TW" altLang="en-US" sz="2400" dirty="0"/>
          </a:p>
        </p:txBody>
      </p:sp>
      <p:graphicFrame>
        <p:nvGraphicFramePr>
          <p:cNvPr id="12" name="Object 12"/>
          <p:cNvGraphicFramePr>
            <a:graphicFrameLocks noChangeAspect="1"/>
          </p:cNvGraphicFramePr>
          <p:nvPr>
            <p:extLst/>
          </p:nvPr>
        </p:nvGraphicFramePr>
        <p:xfrm>
          <a:off x="5286457" y="575964"/>
          <a:ext cx="3136900" cy="931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5" name="方程式" r:id="rId4" imgW="685800" imgH="203040" progId="Equation.3">
                  <p:embed/>
                </p:oleObj>
              </mc:Choice>
              <mc:Fallback>
                <p:oleObj name="方程式" r:id="rId4" imgW="685800" imgH="203040" progId="Equation.3">
                  <p:embed/>
                  <p:pic>
                    <p:nvPicPr>
                      <p:cNvPr id="12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6457" y="575964"/>
                        <a:ext cx="3136900" cy="93186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文字方塊 10"/>
          <p:cNvSpPr txBox="1"/>
          <p:nvPr/>
        </p:nvSpPr>
        <p:spPr>
          <a:xfrm>
            <a:off x="973135" y="2262147"/>
            <a:ext cx="3179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“</a:t>
            </a:r>
            <a:r>
              <a:rPr lang="zh-CN" altLang="en-US" sz="2400" dirty="0"/>
              <a:t>机器学习及其深层与结构化</a:t>
            </a:r>
            <a:r>
              <a:rPr lang="en-US" altLang="zh-TW" sz="2400" dirty="0"/>
              <a:t>”</a:t>
            </a:r>
            <a:endParaRPr lang="zh-TW" altLang="en-US" sz="24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4959204" y="2174054"/>
            <a:ext cx="38760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“</a:t>
            </a:r>
            <a:r>
              <a:rPr lang="zh-TW" altLang="en-US" sz="2400" dirty="0"/>
              <a:t>Machine learning and having it deep and structured</a:t>
            </a:r>
            <a:r>
              <a:rPr lang="en-US" altLang="zh-TW" sz="2400" dirty="0"/>
              <a:t>”</a:t>
            </a:r>
            <a:endParaRPr lang="zh-TW" altLang="en-US" sz="2400" dirty="0"/>
          </a:p>
        </p:txBody>
      </p:sp>
      <p:graphicFrame>
        <p:nvGraphicFramePr>
          <p:cNvPr id="14" name="Object 12"/>
          <p:cNvGraphicFramePr>
            <a:graphicFrameLocks noChangeAspect="1"/>
          </p:cNvGraphicFramePr>
          <p:nvPr>
            <p:extLst/>
          </p:nvPr>
        </p:nvGraphicFramePr>
        <p:xfrm>
          <a:off x="370289" y="2216568"/>
          <a:ext cx="645200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6" name="方程式" r:id="rId6" imgW="228600" imgH="177480" progId="Equation.3">
                  <p:embed/>
                </p:oleObj>
              </mc:Choice>
              <mc:Fallback>
                <p:oleObj name="方程式" r:id="rId6" imgW="228600" imgH="177480" progId="Equation.3">
                  <p:embed/>
                  <p:pic>
                    <p:nvPicPr>
                      <p:cNvPr id="14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289" y="2216568"/>
                        <a:ext cx="645200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2"/>
          <p:cNvGraphicFramePr>
            <a:graphicFrameLocks noChangeAspect="1"/>
          </p:cNvGraphicFramePr>
          <p:nvPr>
            <p:extLst/>
          </p:nvPr>
        </p:nvGraphicFramePr>
        <p:xfrm>
          <a:off x="4432364" y="2192036"/>
          <a:ext cx="573087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7" name="方程式" r:id="rId8" imgW="203040" imgH="177480" progId="Equation.3">
                  <p:embed/>
                </p:oleObj>
              </mc:Choice>
              <mc:Fallback>
                <p:oleObj name="方程式" r:id="rId8" imgW="203040" imgH="177480" progId="Equation.3">
                  <p:embed/>
                  <p:pic>
                    <p:nvPicPr>
                      <p:cNvPr id="15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32364" y="2192036"/>
                        <a:ext cx="573087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字方塊 9"/>
          <p:cNvSpPr txBox="1"/>
          <p:nvPr/>
        </p:nvSpPr>
        <p:spPr>
          <a:xfrm>
            <a:off x="5661711" y="4171354"/>
            <a:ext cx="2718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“</a:t>
            </a:r>
            <a:r>
              <a:rPr lang="zh-CN" altLang="en-US" sz="2400" dirty="0"/>
              <a:t>感谢大家来上课</a:t>
            </a:r>
            <a:r>
              <a:rPr lang="en-US" altLang="zh-TW" sz="2400" dirty="0"/>
              <a:t>”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5433808" y="6120701"/>
            <a:ext cx="3926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(response of machine)</a:t>
            </a:r>
            <a:endParaRPr lang="zh-TW" altLang="en-US" sz="2400" dirty="0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9560" y="4033000"/>
            <a:ext cx="3017961" cy="691339"/>
          </a:xfrm>
          <a:prstGeom prst="rect">
            <a:avLst/>
          </a:prstGeom>
        </p:spPr>
      </p:pic>
      <p:graphicFrame>
        <p:nvGraphicFramePr>
          <p:cNvPr id="20" name="Object 12"/>
          <p:cNvGraphicFramePr>
            <a:graphicFrameLocks noChangeAspect="1"/>
          </p:cNvGraphicFramePr>
          <p:nvPr>
            <p:extLst/>
          </p:nvPr>
        </p:nvGraphicFramePr>
        <p:xfrm>
          <a:off x="392267" y="4159379"/>
          <a:ext cx="645200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8" name="方程式" r:id="rId11" imgW="228600" imgH="177480" progId="Equation.3">
                  <p:embed/>
                </p:oleObj>
              </mc:Choice>
              <mc:Fallback>
                <p:oleObj name="方程式" r:id="rId11" imgW="228600" imgH="177480" progId="Equation.3">
                  <p:embed/>
                  <p:pic>
                    <p:nvPicPr>
                      <p:cNvPr id="2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267" y="4159379"/>
                        <a:ext cx="645200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12"/>
          <p:cNvGraphicFramePr>
            <a:graphicFrameLocks noChangeAspect="1"/>
          </p:cNvGraphicFramePr>
          <p:nvPr>
            <p:extLst/>
          </p:nvPr>
        </p:nvGraphicFramePr>
        <p:xfrm>
          <a:off x="5129893" y="4129782"/>
          <a:ext cx="573087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9" name="方程式" r:id="rId12" imgW="203040" imgH="177480" progId="Equation.3">
                  <p:embed/>
                </p:oleObj>
              </mc:Choice>
              <mc:Fallback>
                <p:oleObj name="方程式" r:id="rId12" imgW="203040" imgH="177480" progId="Equation.3">
                  <p:embed/>
                  <p:pic>
                    <p:nvPicPr>
                      <p:cNvPr id="21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29893" y="4129782"/>
                        <a:ext cx="573087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字方塊 2"/>
          <p:cNvSpPr txBox="1"/>
          <p:nvPr/>
        </p:nvSpPr>
        <p:spPr>
          <a:xfrm>
            <a:off x="238014" y="1711027"/>
            <a:ext cx="3190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i="1" u="sng" dirty="0"/>
              <a:t>Machine Translation</a:t>
            </a:r>
            <a:endParaRPr lang="zh-TW" altLang="en-US" sz="2400" i="1" u="sng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238014" y="3522570"/>
            <a:ext cx="3190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i="1" u="sng" dirty="0"/>
              <a:t>Speech Recognition</a:t>
            </a:r>
            <a:endParaRPr lang="zh-TW" altLang="en-US" sz="2400" i="1" u="sng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238014" y="5141927"/>
            <a:ext cx="3190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i="1" u="sng" dirty="0"/>
              <a:t>Chat-bot</a:t>
            </a:r>
            <a:endParaRPr lang="zh-TW" altLang="en-US" sz="2400" i="1" u="sng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1786253" y="4656019"/>
            <a:ext cx="1873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(speech)</a:t>
            </a:r>
            <a:endParaRPr lang="zh-TW" altLang="en-US" sz="2400" dirty="0"/>
          </a:p>
        </p:txBody>
      </p:sp>
      <p:graphicFrame>
        <p:nvGraphicFramePr>
          <p:cNvPr id="24" name="Object 12"/>
          <p:cNvGraphicFramePr>
            <a:graphicFrameLocks noChangeAspect="1"/>
          </p:cNvGraphicFramePr>
          <p:nvPr>
            <p:extLst/>
          </p:nvPr>
        </p:nvGraphicFramePr>
        <p:xfrm>
          <a:off x="392267" y="5699288"/>
          <a:ext cx="645200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0" name="方程式" r:id="rId11" imgW="228600" imgH="177480" progId="Equation.3">
                  <p:embed/>
                </p:oleObj>
              </mc:Choice>
              <mc:Fallback>
                <p:oleObj name="方程式" r:id="rId11" imgW="228600" imgH="177480" progId="Equation.3">
                  <p:embed/>
                  <p:pic>
                    <p:nvPicPr>
                      <p:cNvPr id="24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267" y="5699288"/>
                        <a:ext cx="645200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12"/>
          <p:cNvGraphicFramePr>
            <a:graphicFrameLocks noChangeAspect="1"/>
          </p:cNvGraphicFramePr>
          <p:nvPr>
            <p:extLst/>
          </p:nvPr>
        </p:nvGraphicFramePr>
        <p:xfrm>
          <a:off x="5129893" y="5659036"/>
          <a:ext cx="573087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1" name="方程式" r:id="rId12" imgW="203040" imgH="177480" progId="Equation.3">
                  <p:embed/>
                </p:oleObj>
              </mc:Choice>
              <mc:Fallback>
                <p:oleObj name="方程式" r:id="rId12" imgW="203040" imgH="177480" progId="Equation.3">
                  <p:embed/>
                  <p:pic>
                    <p:nvPicPr>
                      <p:cNvPr id="25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29893" y="5659036"/>
                        <a:ext cx="573087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文字方塊 25"/>
          <p:cNvSpPr txBox="1"/>
          <p:nvPr/>
        </p:nvSpPr>
        <p:spPr>
          <a:xfrm>
            <a:off x="5948254" y="4633019"/>
            <a:ext cx="1873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(transcription)</a:t>
            </a:r>
            <a:endParaRPr lang="zh-TW" altLang="en-US" sz="24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855285" y="2999579"/>
            <a:ext cx="3297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(sentence of language 1)</a:t>
            </a:r>
            <a:endParaRPr lang="zh-TW" altLang="en-US" sz="2400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4958972" y="3000941"/>
            <a:ext cx="3297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(sentence of language 2)</a:t>
            </a:r>
            <a:endParaRPr lang="zh-TW" altLang="en-US" sz="2400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1206234" y="5740860"/>
            <a:ext cx="2718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“How are you?”</a:t>
            </a:r>
            <a:endParaRPr lang="zh-TW" altLang="en-US" sz="2400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5802959" y="5693499"/>
            <a:ext cx="1609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“I’m fine.”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70863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3" grpId="0"/>
      <p:bldP spid="10" grpId="0"/>
      <p:bldP spid="16" grpId="0"/>
      <p:bldP spid="17" grpId="0"/>
      <p:bldP spid="26" grpId="0"/>
      <p:bldP spid="27" grpId="0"/>
      <p:bldP spid="28" grpId="0"/>
      <p:bldP spid="29" grpId="0"/>
      <p:bldP spid="3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3142" y="2036744"/>
            <a:ext cx="1866900" cy="18669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Output Matrix</a:t>
            </a:r>
            <a:endParaRPr lang="zh-TW" altLang="en-US" dirty="0"/>
          </a:p>
        </p:txBody>
      </p:sp>
      <p:graphicFrame>
        <p:nvGraphicFramePr>
          <p:cNvPr id="10" name="Object 12"/>
          <p:cNvGraphicFramePr>
            <a:graphicFrameLocks noChangeAspect="1"/>
          </p:cNvGraphicFramePr>
          <p:nvPr>
            <p:extLst/>
          </p:nvPr>
        </p:nvGraphicFramePr>
        <p:xfrm>
          <a:off x="5286457" y="575964"/>
          <a:ext cx="3136900" cy="931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" name="方程式" r:id="rId6" imgW="685800" imgH="203040" progId="Equation.3">
                  <p:embed/>
                </p:oleObj>
              </mc:Choice>
              <mc:Fallback>
                <p:oleObj name="方程式" r:id="rId6" imgW="685800" imgH="203040" progId="Equation.3">
                  <p:embed/>
                  <p:pic>
                    <p:nvPicPr>
                      <p:cNvPr id="1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6457" y="575964"/>
                        <a:ext cx="3136900" cy="93186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467185" y="6359035"/>
            <a:ext cx="82035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ref: https://arxiv.org/pdf/1605.05396.pdf</a:t>
            </a:r>
            <a:endParaRPr lang="zh-TW" altLang="en-US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1080517" y="5111003"/>
            <a:ext cx="392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“this white and yellow flower have thin white petals and a round yellow stamen”</a:t>
            </a:r>
            <a:endParaRPr lang="zh-TW" altLang="en-US" sz="2400" dirty="0"/>
          </a:p>
        </p:txBody>
      </p:sp>
      <p:graphicFrame>
        <p:nvGraphicFramePr>
          <p:cNvPr id="25" name="Object 12"/>
          <p:cNvGraphicFramePr>
            <a:graphicFrameLocks noChangeAspect="1"/>
          </p:cNvGraphicFramePr>
          <p:nvPr>
            <p:extLst/>
          </p:nvPr>
        </p:nvGraphicFramePr>
        <p:xfrm>
          <a:off x="467185" y="5063300"/>
          <a:ext cx="645200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0" name="方程式" r:id="rId8" imgW="228600" imgH="177480" progId="Equation.3">
                  <p:embed/>
                </p:oleObj>
              </mc:Choice>
              <mc:Fallback>
                <p:oleObj name="方程式" r:id="rId8" imgW="228600" imgH="177480" progId="Equation.3">
                  <p:embed/>
                  <p:pic>
                    <p:nvPicPr>
                      <p:cNvPr id="25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185" y="5063300"/>
                        <a:ext cx="645200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12"/>
          <p:cNvGraphicFramePr>
            <a:graphicFrameLocks noChangeAspect="1"/>
          </p:cNvGraphicFramePr>
          <p:nvPr>
            <p:extLst/>
          </p:nvPr>
        </p:nvGraphicFramePr>
        <p:xfrm>
          <a:off x="5196164" y="5106380"/>
          <a:ext cx="573087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1" name="方程式" r:id="rId10" imgW="203040" imgH="177480" progId="Equation.3">
                  <p:embed/>
                </p:oleObj>
              </mc:Choice>
              <mc:Fallback>
                <p:oleObj name="方程式" r:id="rId10" imgW="203040" imgH="177480" progId="Equation.3">
                  <p:embed/>
                  <p:pic>
                    <p:nvPicPr>
                      <p:cNvPr id="26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96164" y="5106380"/>
                        <a:ext cx="573087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文字方塊 26"/>
          <p:cNvSpPr txBox="1"/>
          <p:nvPr/>
        </p:nvSpPr>
        <p:spPr>
          <a:xfrm>
            <a:off x="414902" y="4447288"/>
            <a:ext cx="3190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i="1" u="sng" dirty="0"/>
              <a:t>Text to Image</a:t>
            </a:r>
            <a:endParaRPr lang="zh-TW" altLang="en-US" sz="2400" i="1" u="sng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11720" y="4545074"/>
            <a:ext cx="2522222" cy="1645921"/>
          </a:xfrm>
          <a:prstGeom prst="rect">
            <a:avLst/>
          </a:prstGeom>
        </p:spPr>
      </p:pic>
      <p:pic>
        <p:nvPicPr>
          <p:cNvPr id="30" name="圖片 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76351" y="2183506"/>
            <a:ext cx="1774219" cy="1798747"/>
          </a:xfrm>
          <a:prstGeom prst="rect">
            <a:avLst/>
          </a:prstGeom>
        </p:spPr>
      </p:pic>
      <p:pic>
        <p:nvPicPr>
          <p:cNvPr id="31" name="圖片 3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658171" y="2183506"/>
            <a:ext cx="1833410" cy="1824922"/>
          </a:xfrm>
          <a:prstGeom prst="rect">
            <a:avLst/>
          </a:prstGeom>
        </p:spPr>
      </p:pic>
      <p:sp>
        <p:nvSpPr>
          <p:cNvPr id="33" name="文字方塊 32"/>
          <p:cNvSpPr txBox="1"/>
          <p:nvPr/>
        </p:nvSpPr>
        <p:spPr>
          <a:xfrm>
            <a:off x="467185" y="1574710"/>
            <a:ext cx="3190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i="1" u="sng" dirty="0"/>
              <a:t>Image to Image</a:t>
            </a:r>
            <a:endParaRPr lang="zh-TW" altLang="en-US" sz="2400" i="1" u="sng" dirty="0"/>
          </a:p>
        </p:txBody>
      </p:sp>
      <p:graphicFrame>
        <p:nvGraphicFramePr>
          <p:cNvPr id="34" name="Object 12"/>
          <p:cNvGraphicFramePr>
            <a:graphicFrameLocks noChangeAspect="1"/>
          </p:cNvGraphicFramePr>
          <p:nvPr>
            <p:extLst/>
          </p:nvPr>
        </p:nvGraphicFramePr>
        <p:xfrm>
          <a:off x="519468" y="2706604"/>
          <a:ext cx="645200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2" name="方程式" r:id="rId8" imgW="228600" imgH="177480" progId="Equation.3">
                  <p:embed/>
                </p:oleObj>
              </mc:Choice>
              <mc:Fallback>
                <p:oleObj name="方程式" r:id="rId8" imgW="228600" imgH="177480" progId="Equation.3">
                  <p:embed/>
                  <p:pic>
                    <p:nvPicPr>
                      <p:cNvPr id="34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9468" y="2706604"/>
                        <a:ext cx="645200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12"/>
          <p:cNvGraphicFramePr>
            <a:graphicFrameLocks noChangeAspect="1"/>
          </p:cNvGraphicFramePr>
          <p:nvPr>
            <p:extLst/>
          </p:nvPr>
        </p:nvGraphicFramePr>
        <p:xfrm>
          <a:off x="3085084" y="2785793"/>
          <a:ext cx="573087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3" name="方程式" r:id="rId10" imgW="203040" imgH="177480" progId="Equation.3">
                  <p:embed/>
                </p:oleObj>
              </mc:Choice>
              <mc:Fallback>
                <p:oleObj name="方程式" r:id="rId10" imgW="203040" imgH="177480" progId="Equation.3">
                  <p:embed/>
                  <p:pic>
                    <p:nvPicPr>
                      <p:cNvPr id="35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85084" y="2785793"/>
                        <a:ext cx="573087" cy="5032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文字方塊 31"/>
          <p:cNvSpPr txBox="1"/>
          <p:nvPr/>
        </p:nvSpPr>
        <p:spPr>
          <a:xfrm>
            <a:off x="5821534" y="1556424"/>
            <a:ext cx="1775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Colorization:</a:t>
            </a:r>
            <a:endParaRPr lang="zh-TW" altLang="en-US" sz="2400" dirty="0"/>
          </a:p>
        </p:txBody>
      </p:sp>
      <p:pic>
        <p:nvPicPr>
          <p:cNvPr id="36" name="圖片 3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447710" y="2060773"/>
            <a:ext cx="1818842" cy="1818842"/>
          </a:xfrm>
          <a:prstGeom prst="rect">
            <a:avLst/>
          </a:prstGeom>
        </p:spPr>
      </p:pic>
      <p:pic>
        <p:nvPicPr>
          <p:cNvPr id="37" name="圖片 3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47710" y="2045124"/>
            <a:ext cx="1866900" cy="1866900"/>
          </a:xfrm>
          <a:prstGeom prst="rect">
            <a:avLst/>
          </a:prstGeom>
        </p:spPr>
      </p:pic>
      <p:sp>
        <p:nvSpPr>
          <p:cNvPr id="38" name="矩形 37"/>
          <p:cNvSpPr/>
          <p:nvPr/>
        </p:nvSpPr>
        <p:spPr>
          <a:xfrm>
            <a:off x="2669662" y="3987630"/>
            <a:ext cx="4314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Ref: </a:t>
            </a:r>
            <a:r>
              <a:rPr lang="zh-TW" altLang="en-US" dirty="0"/>
              <a:t>https://arxiv.org/pdf/1611.07004v1.pdf</a:t>
            </a:r>
          </a:p>
        </p:txBody>
      </p:sp>
    </p:spTree>
    <p:extLst>
      <p:ext uri="{BB962C8B-B14F-4D97-AF65-F5344CB8AC3E}">
        <p14:creationId xmlns:p14="http://schemas.microsoft.com/office/powerpoint/2010/main" val="1068846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Structured Learning Challenging?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41875"/>
          </a:xfrm>
        </p:spPr>
        <p:txBody>
          <a:bodyPr>
            <a:normAutofit/>
          </a:bodyPr>
          <a:lstStyle/>
          <a:p>
            <a:r>
              <a:rPr lang="en-US" altLang="zh-TW" b="1" dirty="0"/>
              <a:t>One-shot/Zero-shot Learning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sz="2800" dirty="0"/>
              <a:t>In classification, each class has some examples.</a:t>
            </a:r>
          </a:p>
          <a:p>
            <a:pPr lvl="1"/>
            <a:r>
              <a:rPr lang="en-US" altLang="zh-TW" sz="2800" dirty="0"/>
              <a:t>In structured learning, </a:t>
            </a:r>
          </a:p>
          <a:p>
            <a:pPr lvl="2"/>
            <a:r>
              <a:rPr lang="en-US" altLang="zh-TW" sz="2800" dirty="0"/>
              <a:t>If you consider each possible output as a “class” ……</a:t>
            </a:r>
          </a:p>
          <a:p>
            <a:pPr lvl="2"/>
            <a:r>
              <a:rPr lang="en-US" altLang="zh-TW" sz="2800" dirty="0"/>
              <a:t>Since the output space is huge, most “classes” do not have any training data.</a:t>
            </a:r>
          </a:p>
          <a:p>
            <a:pPr lvl="2"/>
            <a:r>
              <a:rPr lang="en-US" altLang="zh-TW" sz="2800" dirty="0"/>
              <a:t>Machine has to create new stuff during testing.</a:t>
            </a:r>
          </a:p>
          <a:p>
            <a:pPr lvl="2"/>
            <a:r>
              <a:rPr lang="en-US" altLang="zh-TW" sz="2800" dirty="0"/>
              <a:t>Need more intelligence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59619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ABF10B-E75D-443A-A385-07CD269CB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Structured Learning Approach</a:t>
            </a:r>
            <a:endParaRPr lang="zh-TW" altLang="en-US" dirty="0"/>
          </a:p>
        </p:txBody>
      </p:sp>
      <p:graphicFrame>
        <p:nvGraphicFramePr>
          <p:cNvPr id="5" name="資料庫圖表 4">
            <a:extLst>
              <a:ext uri="{FF2B5EF4-FFF2-40B4-BE49-F238E27FC236}">
                <a16:creationId xmlns:a16="http://schemas.microsoft.com/office/drawing/2014/main" id="{F3653502-1833-490F-8292-2584E1C0E120}"/>
              </a:ext>
            </a:extLst>
          </p:cNvPr>
          <p:cNvGraphicFramePr/>
          <p:nvPr>
            <p:extLst/>
          </p:nvPr>
        </p:nvGraphicFramePr>
        <p:xfrm>
          <a:off x="2789584" y="1972041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文字方塊 3">
            <a:extLst>
              <a:ext uri="{FF2B5EF4-FFF2-40B4-BE49-F238E27FC236}">
                <a16:creationId xmlns:a16="http://schemas.microsoft.com/office/drawing/2014/main" id="{6631AE33-171F-4359-A0C9-80E5DB06250C}"/>
              </a:ext>
            </a:extLst>
          </p:cNvPr>
          <p:cNvSpPr txBox="1"/>
          <p:nvPr/>
        </p:nvSpPr>
        <p:spPr>
          <a:xfrm>
            <a:off x="659716" y="1867997"/>
            <a:ext cx="2033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Generator</a:t>
            </a:r>
            <a:endParaRPr lang="zh-TW" altLang="en-US" sz="2800" b="1" i="1" u="sng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CE34D6E-AA20-4797-A298-24A94946B685}"/>
              </a:ext>
            </a:extLst>
          </p:cNvPr>
          <p:cNvSpPr txBox="1"/>
          <p:nvPr/>
        </p:nvSpPr>
        <p:spPr>
          <a:xfrm>
            <a:off x="729749" y="4258422"/>
            <a:ext cx="2257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Discriminator</a:t>
            </a:r>
            <a:endParaRPr lang="zh-TW" altLang="en-US" sz="2800" b="1" i="1" u="sng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5A5C559A-8E82-4F8F-BD18-C952C1285E51}"/>
              </a:ext>
            </a:extLst>
          </p:cNvPr>
          <p:cNvSpPr txBox="1"/>
          <p:nvPr/>
        </p:nvSpPr>
        <p:spPr>
          <a:xfrm>
            <a:off x="659716" y="2331999"/>
            <a:ext cx="26724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Learn to generate the object at the component level</a:t>
            </a:r>
            <a:endParaRPr lang="zh-TW" altLang="en-US" sz="24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E3689C0-7DAB-42FF-B844-7055DBA5A8F2}"/>
              </a:ext>
            </a:extLst>
          </p:cNvPr>
          <p:cNvSpPr txBox="1"/>
          <p:nvPr/>
        </p:nvSpPr>
        <p:spPr>
          <a:xfrm>
            <a:off x="730980" y="4835712"/>
            <a:ext cx="26011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Evaluating the whole object, and find the best one</a:t>
            </a:r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2A16E0F-DAD4-4B4E-87EC-185D87DBA424}"/>
              </a:ext>
            </a:extLst>
          </p:cNvPr>
          <p:cNvSpPr/>
          <p:nvPr/>
        </p:nvSpPr>
        <p:spPr>
          <a:xfrm>
            <a:off x="4770784" y="1362433"/>
            <a:ext cx="4114800" cy="4673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094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3" grpId="0"/>
      <p:bldP spid="7" grpId="0"/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96BF50-2BEE-464E-B1D2-51FF78CEC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BB5AF8D3-5645-4A34-9E05-631D67B4BBB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4E090E7B-635A-4F25-AFC2-11ACE3664C28}"/>
              </a:ext>
            </a:extLst>
          </p:cNvPr>
          <p:cNvSpPr/>
          <p:nvPr/>
        </p:nvSpPr>
        <p:spPr>
          <a:xfrm>
            <a:off x="628650" y="3607821"/>
            <a:ext cx="7886700" cy="7869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6356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Yann </a:t>
            </a:r>
            <a:r>
              <a:rPr lang="en-US" altLang="zh-TW" dirty="0" err="1"/>
              <a:t>LeCun’s</a:t>
            </a:r>
            <a:r>
              <a:rPr lang="en-US" altLang="zh-TW" dirty="0"/>
              <a:t> comment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328605" y="6116775"/>
            <a:ext cx="86439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https://www.quora.com/What-are-some-recent-and-potentially-upcoming-breakthroughs-in-deep-learning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030" y="1504996"/>
            <a:ext cx="7439025" cy="97155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030" y="2476546"/>
            <a:ext cx="8867775" cy="358140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328605" y="3478074"/>
            <a:ext cx="14716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……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6293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圖片 40">
            <a:extLst>
              <a:ext uri="{FF2B5EF4-FFF2-40B4-BE49-F238E27FC236}">
                <a16:creationId xmlns:a16="http://schemas.microsoft.com/office/drawing/2014/main" id="{2E380DEC-6301-4F54-A096-8BA8CBA2F941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259850" y="441575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45" name="圖片 44">
            <a:extLst>
              <a:ext uri="{FF2B5EF4-FFF2-40B4-BE49-F238E27FC236}">
                <a16:creationId xmlns:a16="http://schemas.microsoft.com/office/drawing/2014/main" id="{39F3A473-8AD7-4E92-8D93-56FEB957EFFA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523136" y="675766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44" name="圖片 43">
            <a:extLst>
              <a:ext uri="{FF2B5EF4-FFF2-40B4-BE49-F238E27FC236}">
                <a16:creationId xmlns:a16="http://schemas.microsoft.com/office/drawing/2014/main" id="{FD3C3EF1-F6BD-4899-8849-0193184DB857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817312" y="880120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E5C6D47-D2CD-4EBE-A184-FF9C469F4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Generator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0948C5F-3FED-45B7-8B76-356BCA1CA97C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195201" y="4242719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BC74A80-1956-4DF3-B0C6-9FADBC5D0B44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5664696" y="2908445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408B0ADF-2A70-4A05-83E6-B5A0F10328F5}"/>
              </a:ext>
            </a:extLst>
          </p:cNvPr>
          <p:cNvPicPr preferRelativeResize="0"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7374292" y="2903365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D9B1F742-C3C8-440C-A729-3901903C022D}"/>
              </a:ext>
            </a:extLst>
          </p:cNvPr>
          <p:cNvSpPr txBox="1"/>
          <p:nvPr/>
        </p:nvSpPr>
        <p:spPr>
          <a:xfrm>
            <a:off x="654225" y="3036000"/>
            <a:ext cx="143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Image:</a:t>
            </a:r>
            <a:endParaRPr lang="zh-TW" altLang="en-US" sz="2400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5F0D3E4-66CC-4427-9139-7D8B9C0C8A7D}"/>
              </a:ext>
            </a:extLst>
          </p:cNvPr>
          <p:cNvSpPr txBox="1"/>
          <p:nvPr/>
        </p:nvSpPr>
        <p:spPr>
          <a:xfrm>
            <a:off x="710786" y="2069228"/>
            <a:ext cx="143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code: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684AA76A-5967-421E-A570-58D3BAC9A40C}"/>
                  </a:ext>
                </a:extLst>
              </p:cNvPr>
              <p:cNvSpPr txBox="1"/>
              <p:nvPr/>
            </p:nvSpPr>
            <p:spPr>
              <a:xfrm>
                <a:off x="4083274" y="2029124"/>
                <a:ext cx="696088" cy="6134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684AA76A-5967-421E-A570-58D3BAC9A4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3274" y="2029124"/>
                <a:ext cx="696088" cy="613438"/>
              </a:xfrm>
              <a:prstGeom prst="rect">
                <a:avLst/>
              </a:prstGeom>
              <a:blipFill>
                <a:blip r:embed="rId8"/>
                <a:stretch>
                  <a:fillRect b="-1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文字方塊 22">
            <a:extLst>
              <a:ext uri="{FF2B5EF4-FFF2-40B4-BE49-F238E27FC236}">
                <a16:creationId xmlns:a16="http://schemas.microsoft.com/office/drawing/2014/main" id="{381552CC-90D6-4C06-A21D-709B82F0078E}"/>
              </a:ext>
            </a:extLst>
          </p:cNvPr>
          <p:cNvSpPr txBox="1"/>
          <p:nvPr/>
        </p:nvSpPr>
        <p:spPr>
          <a:xfrm>
            <a:off x="187429" y="2418159"/>
            <a:ext cx="1963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(where does they come from?)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DBFDC42-E2BE-4452-98AB-BA788CAB26BC}"/>
              </a:ext>
            </a:extLst>
          </p:cNvPr>
          <p:cNvSpPr/>
          <p:nvPr/>
        </p:nvSpPr>
        <p:spPr>
          <a:xfrm>
            <a:off x="5197475" y="490950"/>
            <a:ext cx="1517650" cy="109145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DB2DB3A1-C8D8-4AC2-B781-5C11B21D1FAF}"/>
              </a:ext>
            </a:extLst>
          </p:cNvPr>
          <p:cNvCxnSpPr/>
          <p:nvPr/>
        </p:nvCxnSpPr>
        <p:spPr>
          <a:xfrm>
            <a:off x="6768765" y="1041642"/>
            <a:ext cx="5775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DC5DFC77-08BA-4602-97ED-2A75D4144DAC}"/>
              </a:ext>
            </a:extLst>
          </p:cNvPr>
          <p:cNvCxnSpPr/>
          <p:nvPr/>
        </p:nvCxnSpPr>
        <p:spPr>
          <a:xfrm>
            <a:off x="4619923" y="1037328"/>
            <a:ext cx="5775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D107B1F3-F302-4359-8088-F5A1C6D6B04C}"/>
                  </a:ext>
                </a:extLst>
              </p:cNvPr>
              <p:cNvSpPr txBox="1"/>
              <p:nvPr/>
            </p:nvSpPr>
            <p:spPr>
              <a:xfrm>
                <a:off x="2156595" y="2041268"/>
                <a:ext cx="92531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−0.5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D107B1F3-F302-4359-8088-F5A1C6D6B0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6595" y="2041268"/>
                <a:ext cx="925318" cy="6158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F1C17E33-424D-4B0A-BBB4-A41018455179}"/>
                  </a:ext>
                </a:extLst>
              </p:cNvPr>
              <p:cNvSpPr txBox="1"/>
              <p:nvPr/>
            </p:nvSpPr>
            <p:spPr>
              <a:xfrm>
                <a:off x="5630918" y="2029124"/>
                <a:ext cx="505330" cy="6158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0.2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F1C17E33-424D-4B0A-BBB4-A410184551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0918" y="2029124"/>
                <a:ext cx="505330" cy="615810"/>
              </a:xfrm>
              <a:prstGeom prst="rect">
                <a:avLst/>
              </a:prstGeom>
              <a:blipFill>
                <a:blip r:embed="rId10"/>
                <a:stretch>
                  <a:fillRect r="-6265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E105B644-8EA0-415C-A584-C5273EADAA24}"/>
                  </a:ext>
                </a:extLst>
              </p:cNvPr>
              <p:cNvSpPr txBox="1"/>
              <p:nvPr/>
            </p:nvSpPr>
            <p:spPr>
              <a:xfrm>
                <a:off x="7401212" y="2043640"/>
                <a:ext cx="505330" cy="6158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0.3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E105B644-8EA0-415C-A584-C5273EADAA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1212" y="2043640"/>
                <a:ext cx="505330" cy="615810"/>
              </a:xfrm>
              <a:prstGeom prst="rect">
                <a:avLst/>
              </a:prstGeom>
              <a:blipFill>
                <a:blip r:embed="rId11"/>
                <a:stretch>
                  <a:fillRect r="-168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矩形 36">
            <a:extLst>
              <a:ext uri="{FF2B5EF4-FFF2-40B4-BE49-F238E27FC236}">
                <a16:creationId xmlns:a16="http://schemas.microsoft.com/office/drawing/2014/main" id="{C880A174-0411-4F70-97EE-7C17C73532CC}"/>
              </a:ext>
            </a:extLst>
          </p:cNvPr>
          <p:cNvSpPr/>
          <p:nvPr/>
        </p:nvSpPr>
        <p:spPr>
          <a:xfrm>
            <a:off x="3056003" y="4056992"/>
            <a:ext cx="1517650" cy="109145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C7835BC0-482A-4BE7-8E6D-FE36486CC71E}"/>
              </a:ext>
            </a:extLst>
          </p:cNvPr>
          <p:cNvCxnSpPr>
            <a:cxnSpLocks/>
          </p:cNvCxnSpPr>
          <p:nvPr/>
        </p:nvCxnSpPr>
        <p:spPr>
          <a:xfrm>
            <a:off x="2470170" y="4602719"/>
            <a:ext cx="585833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85BEEA36-3D87-4CFC-938B-35BC41B3DF37}"/>
              </a:ext>
            </a:extLst>
          </p:cNvPr>
          <p:cNvSpPr/>
          <p:nvPr/>
        </p:nvSpPr>
        <p:spPr>
          <a:xfrm rot="5400000">
            <a:off x="3862382" y="666922"/>
            <a:ext cx="905437" cy="298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code</a:t>
            </a:r>
            <a:endParaRPr lang="zh-TW" altLang="en-US" sz="24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37F4080-2CE0-4AD3-99EC-477422CE626D}"/>
              </a:ext>
            </a:extLst>
          </p:cNvPr>
          <p:cNvSpPr txBox="1"/>
          <p:nvPr/>
        </p:nvSpPr>
        <p:spPr>
          <a:xfrm>
            <a:off x="3895348" y="1549191"/>
            <a:ext cx="118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vectors</a:t>
            </a:r>
            <a:endParaRPr lang="zh-TW" altLang="en-US" sz="2400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7EAE4B43-3693-4BB4-B360-C70A575444D2}"/>
              </a:ext>
            </a:extLst>
          </p:cNvPr>
          <p:cNvSpPr/>
          <p:nvPr/>
        </p:nvSpPr>
        <p:spPr>
          <a:xfrm rot="5400000">
            <a:off x="4014782" y="819322"/>
            <a:ext cx="905437" cy="29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code</a:t>
            </a:r>
            <a:endParaRPr lang="zh-TW" altLang="en-US" sz="2400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C6BD33CD-91D7-442D-9817-B88DEEFD7F03}"/>
              </a:ext>
            </a:extLst>
          </p:cNvPr>
          <p:cNvSpPr/>
          <p:nvPr/>
        </p:nvSpPr>
        <p:spPr>
          <a:xfrm rot="5400000">
            <a:off x="4183165" y="997991"/>
            <a:ext cx="905437" cy="2988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code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243DDB5A-B8BF-4487-B650-705987A08A0A}"/>
                  </a:ext>
                </a:extLst>
              </p:cNvPr>
              <p:cNvSpPr txBox="1"/>
              <p:nvPr/>
            </p:nvSpPr>
            <p:spPr>
              <a:xfrm>
                <a:off x="1701785" y="4263880"/>
                <a:ext cx="69608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6" name="文字方塊 45">
                <a:extLst>
                  <a:ext uri="{FF2B5EF4-FFF2-40B4-BE49-F238E27FC236}">
                    <a16:creationId xmlns:a16="http://schemas.microsoft.com/office/drawing/2014/main" id="{243DDB5A-B8BF-4487-B650-705987A08A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785" y="4263880"/>
                <a:ext cx="696088" cy="6158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04FF9D84-7362-429C-97F7-E4ECEE837E3B}"/>
              </a:ext>
            </a:extLst>
          </p:cNvPr>
          <p:cNvCxnSpPr>
            <a:cxnSpLocks/>
          </p:cNvCxnSpPr>
          <p:nvPr/>
        </p:nvCxnSpPr>
        <p:spPr>
          <a:xfrm>
            <a:off x="4620764" y="4602719"/>
            <a:ext cx="585833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90AC2D34-28AE-4749-95B4-8489F8A6F23A}"/>
              </a:ext>
            </a:extLst>
          </p:cNvPr>
          <p:cNvSpPr/>
          <p:nvPr/>
        </p:nvSpPr>
        <p:spPr>
          <a:xfrm>
            <a:off x="5291234" y="4215608"/>
            <a:ext cx="790555" cy="77422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image</a:t>
            </a:r>
            <a:endParaRPr lang="zh-TW" altLang="en-US" dirty="0"/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8F5B5BEC-14F6-4B1E-853C-338D4A3F1F10}"/>
              </a:ext>
            </a:extLst>
          </p:cNvPr>
          <p:cNvCxnSpPr/>
          <p:nvPr/>
        </p:nvCxnSpPr>
        <p:spPr>
          <a:xfrm>
            <a:off x="6226384" y="4602719"/>
            <a:ext cx="854597" cy="0"/>
          </a:xfrm>
          <a:prstGeom prst="straightConnector1">
            <a:avLst/>
          </a:prstGeom>
          <a:ln w="76200">
            <a:solidFill>
              <a:srgbClr val="0000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圖片 54">
            <a:extLst>
              <a:ext uri="{FF2B5EF4-FFF2-40B4-BE49-F238E27FC236}">
                <a16:creationId xmlns:a16="http://schemas.microsoft.com/office/drawing/2014/main" id="{7B304A5B-CD62-4E33-B99C-386714A555EE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955100" y="2908445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FCE978FB-775B-4688-A1F5-EE2CB351DB9D}"/>
              </a:ext>
            </a:extLst>
          </p:cNvPr>
          <p:cNvSpPr txBox="1"/>
          <p:nvPr/>
        </p:nvSpPr>
        <p:spPr>
          <a:xfrm>
            <a:off x="5193257" y="3768459"/>
            <a:ext cx="2907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As close as possible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EBFBC7AF-AEE9-441A-B10D-EEF354DBF745}"/>
              </a:ext>
            </a:extLst>
          </p:cNvPr>
          <p:cNvPicPr preferRelativeResize="0"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2224123" y="2927482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7628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 animBg="1"/>
      <p:bldP spid="34" grpId="0"/>
      <p:bldP spid="35" grpId="0"/>
      <p:bldP spid="36" grpId="0"/>
      <p:bldP spid="37" grpId="0" animBg="1"/>
      <p:bldP spid="3" grpId="0" animBg="1"/>
      <p:bldP spid="4" grpId="0"/>
      <p:bldP spid="42" grpId="0" animBg="1"/>
      <p:bldP spid="43" grpId="0" animBg="1"/>
      <p:bldP spid="46" grpId="0"/>
      <p:bldP spid="8" grpId="0" animBg="1"/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5C6D47-D2CD-4EBE-A184-FF9C469F4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Generator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24B1D37-DB0F-42FC-AD06-15547B732C5D}"/>
              </a:ext>
            </a:extLst>
          </p:cNvPr>
          <p:cNvSpPr txBox="1"/>
          <p:nvPr/>
        </p:nvSpPr>
        <p:spPr>
          <a:xfrm>
            <a:off x="1429416" y="3999715"/>
            <a:ext cx="3949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Encoder in auto-encoder provides the code </a:t>
            </a:r>
            <a:r>
              <a:rPr lang="en-US" altLang="zh-TW" sz="2400" dirty="0">
                <a:solidFill>
                  <a:srgbClr val="0000FF"/>
                </a:solidFill>
                <a:sym typeface="Wingdings" panose="05000000000000000000" pitchFamily="2" charset="2"/>
              </a:rPr>
              <a:t>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pic>
        <p:nvPicPr>
          <p:cNvPr id="32" name="圖片 31">
            <a:extLst>
              <a:ext uri="{FF2B5EF4-FFF2-40B4-BE49-F238E27FC236}">
                <a16:creationId xmlns:a16="http://schemas.microsoft.com/office/drawing/2014/main" id="{7F06974F-2D01-40B5-BA78-A08E43B33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793" y="3999715"/>
            <a:ext cx="3185144" cy="3006419"/>
          </a:xfrm>
          <a:prstGeom prst="rect">
            <a:avLst/>
          </a:prstGeom>
        </p:spPr>
      </p:pic>
      <p:grpSp>
        <p:nvGrpSpPr>
          <p:cNvPr id="41" name="群組 40">
            <a:extLst>
              <a:ext uri="{FF2B5EF4-FFF2-40B4-BE49-F238E27FC236}">
                <a16:creationId xmlns:a16="http://schemas.microsoft.com/office/drawing/2014/main" id="{DA2D3D13-3222-4AA6-B27E-272F22BFAB70}"/>
              </a:ext>
            </a:extLst>
          </p:cNvPr>
          <p:cNvGrpSpPr/>
          <p:nvPr/>
        </p:nvGrpSpPr>
        <p:grpSpPr>
          <a:xfrm>
            <a:off x="2356748" y="4867269"/>
            <a:ext cx="2728631" cy="1209244"/>
            <a:chOff x="4334248" y="2175315"/>
            <a:chExt cx="2728631" cy="1209244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6235608-46A6-4A19-81A2-A148E5994A16}"/>
                </a:ext>
              </a:extLst>
            </p:cNvPr>
            <p:cNvSpPr/>
            <p:nvPr/>
          </p:nvSpPr>
          <p:spPr>
            <a:xfrm rot="5400000">
              <a:off x="6224257" y="2545937"/>
              <a:ext cx="1209244" cy="4680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2400" dirty="0"/>
            </a:p>
          </p:txBody>
        </p:sp>
        <p:sp>
          <p:nvSpPr>
            <p:cNvPr id="44" name="向右箭號 9">
              <a:extLst>
                <a:ext uri="{FF2B5EF4-FFF2-40B4-BE49-F238E27FC236}">
                  <a16:creationId xmlns:a16="http://schemas.microsoft.com/office/drawing/2014/main" id="{3B075AF8-3909-44AD-A304-05A47EFDCBB7}"/>
                </a:ext>
              </a:extLst>
            </p:cNvPr>
            <p:cNvSpPr/>
            <p:nvPr/>
          </p:nvSpPr>
          <p:spPr>
            <a:xfrm>
              <a:off x="4334248" y="2490991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文字方塊 44">
                  <a:extLst>
                    <a:ext uri="{FF2B5EF4-FFF2-40B4-BE49-F238E27FC236}">
                      <a16:creationId xmlns:a16="http://schemas.microsoft.com/office/drawing/2014/main" id="{8F77F44F-5A45-4425-A1EE-C7ECBDF6FDBF}"/>
                    </a:ext>
                  </a:extLst>
                </p:cNvPr>
                <p:cNvSpPr txBox="1"/>
                <p:nvPr/>
              </p:nvSpPr>
              <p:spPr>
                <a:xfrm>
                  <a:off x="6740057" y="2595271"/>
                  <a:ext cx="219739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oMath>
                    </m:oMathPara>
                  </a14:m>
                  <a:endParaRPr lang="zh-TW" altLang="en-US" sz="2400" dirty="0"/>
                </a:p>
              </p:txBody>
            </p:sp>
          </mc:Choice>
          <mc:Fallback xmlns="">
            <p:sp>
              <p:nvSpPr>
                <p:cNvPr id="11" name="文字方塊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40057" y="2595271"/>
                  <a:ext cx="219739" cy="369332"/>
                </a:xfrm>
                <a:prstGeom prst="rect">
                  <a:avLst/>
                </a:prstGeom>
                <a:blipFill>
                  <a:blip r:embed="rId17"/>
                  <a:stretch>
                    <a:fillRect l="-19444" r="-13889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FFA7D29B-8167-44A9-AD0C-26403057C56E}"/>
                </a:ext>
              </a:extLst>
            </p:cNvPr>
            <p:cNvSpPr/>
            <p:nvPr/>
          </p:nvSpPr>
          <p:spPr>
            <a:xfrm>
              <a:off x="4721341" y="2292470"/>
              <a:ext cx="1308100" cy="1002279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NN</a:t>
              </a:r>
            </a:p>
            <a:p>
              <a:pPr algn="ctr"/>
              <a:r>
                <a:rPr lang="en-US" altLang="zh-TW" sz="2400" dirty="0"/>
                <a:t>Encoder</a:t>
              </a:r>
              <a:endParaRPr lang="zh-TW" altLang="en-US" sz="2400" dirty="0"/>
            </a:p>
          </p:txBody>
        </p:sp>
        <p:sp>
          <p:nvSpPr>
            <p:cNvPr id="47" name="向右箭號 9">
              <a:extLst>
                <a:ext uri="{FF2B5EF4-FFF2-40B4-BE49-F238E27FC236}">
                  <a16:creationId xmlns:a16="http://schemas.microsoft.com/office/drawing/2014/main" id="{BCE27BBC-4EDA-4587-93D3-DEE511B338A4}"/>
                </a:ext>
              </a:extLst>
            </p:cNvPr>
            <p:cNvSpPr/>
            <p:nvPr/>
          </p:nvSpPr>
          <p:spPr>
            <a:xfrm>
              <a:off x="6150539" y="2490991"/>
              <a:ext cx="321427" cy="60523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pic>
        <p:nvPicPr>
          <p:cNvPr id="37" name="圖片 36">
            <a:extLst>
              <a:ext uri="{FF2B5EF4-FFF2-40B4-BE49-F238E27FC236}">
                <a16:creationId xmlns:a16="http://schemas.microsoft.com/office/drawing/2014/main" id="{8D3AC640-0C58-4AB1-AFAA-9DC7DEB716AA}"/>
              </a:ext>
            </a:extLst>
          </p:cNvPr>
          <p:cNvPicPr preferRelativeResize="0">
            <a:picLocks/>
          </p:cNvPicPr>
          <p:nvPr/>
        </p:nvPicPr>
        <p:blipFill>
          <a:blip r:embed="rId18"/>
          <a:stretch>
            <a:fillRect/>
          </a:stretch>
        </p:blipFill>
        <p:spPr>
          <a:xfrm>
            <a:off x="7259850" y="441575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9DC727AE-52E4-4B24-B81A-E5716D33C16A}"/>
              </a:ext>
            </a:extLst>
          </p:cNvPr>
          <p:cNvPicPr preferRelativeResize="0">
            <a:picLocks/>
          </p:cNvPicPr>
          <p:nvPr/>
        </p:nvPicPr>
        <p:blipFill>
          <a:blip r:embed="rId19"/>
          <a:stretch>
            <a:fillRect/>
          </a:stretch>
        </p:blipFill>
        <p:spPr>
          <a:xfrm>
            <a:off x="7523136" y="675766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9" name="圖片 38">
            <a:extLst>
              <a:ext uri="{FF2B5EF4-FFF2-40B4-BE49-F238E27FC236}">
                <a16:creationId xmlns:a16="http://schemas.microsoft.com/office/drawing/2014/main" id="{E14D3AC2-3F57-4F37-AE09-DA078C07497B}"/>
              </a:ext>
            </a:extLst>
          </p:cNvPr>
          <p:cNvPicPr preferRelativeResize="0">
            <a:picLocks/>
          </p:cNvPicPr>
          <p:nvPr/>
        </p:nvPicPr>
        <p:blipFill>
          <a:blip r:embed="rId20"/>
          <a:stretch>
            <a:fillRect/>
          </a:stretch>
        </p:blipFill>
        <p:spPr>
          <a:xfrm>
            <a:off x="7817312" y="880120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40" name="矩形 39">
            <a:extLst>
              <a:ext uri="{FF2B5EF4-FFF2-40B4-BE49-F238E27FC236}">
                <a16:creationId xmlns:a16="http://schemas.microsoft.com/office/drawing/2014/main" id="{B834EA3C-2976-4063-B6AF-3663774BF493}"/>
              </a:ext>
            </a:extLst>
          </p:cNvPr>
          <p:cNvSpPr/>
          <p:nvPr/>
        </p:nvSpPr>
        <p:spPr>
          <a:xfrm>
            <a:off x="5197475" y="490950"/>
            <a:ext cx="1517650" cy="109145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</p:txBody>
      </p: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A1039B11-CFAC-46B5-A349-BEA4967D44D3}"/>
              </a:ext>
            </a:extLst>
          </p:cNvPr>
          <p:cNvCxnSpPr/>
          <p:nvPr/>
        </p:nvCxnSpPr>
        <p:spPr>
          <a:xfrm>
            <a:off x="6768765" y="1041642"/>
            <a:ext cx="5775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D874813B-2B98-41FF-8248-1C35FF6D8248}"/>
              </a:ext>
            </a:extLst>
          </p:cNvPr>
          <p:cNvCxnSpPr/>
          <p:nvPr/>
        </p:nvCxnSpPr>
        <p:spPr>
          <a:xfrm>
            <a:off x="4619923" y="1037328"/>
            <a:ext cx="5775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0968AC40-1FFC-4406-BA16-7DB133625F17}"/>
              </a:ext>
            </a:extLst>
          </p:cNvPr>
          <p:cNvSpPr/>
          <p:nvPr/>
        </p:nvSpPr>
        <p:spPr>
          <a:xfrm rot="5400000">
            <a:off x="3862382" y="666922"/>
            <a:ext cx="905437" cy="298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code</a:t>
            </a:r>
            <a:endParaRPr lang="zh-TW" altLang="en-US" sz="2400" dirty="0"/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173340E2-CEC1-4820-9EAD-BC20E43FB754}"/>
              </a:ext>
            </a:extLst>
          </p:cNvPr>
          <p:cNvSpPr txBox="1"/>
          <p:nvPr/>
        </p:nvSpPr>
        <p:spPr>
          <a:xfrm>
            <a:off x="3895348" y="1549191"/>
            <a:ext cx="118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vectors</a:t>
            </a:r>
            <a:endParaRPr lang="zh-TW" altLang="en-US" sz="2400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43FA5230-77D7-4955-B837-675F092B1DB7}"/>
              </a:ext>
            </a:extLst>
          </p:cNvPr>
          <p:cNvSpPr/>
          <p:nvPr/>
        </p:nvSpPr>
        <p:spPr>
          <a:xfrm rot="5400000">
            <a:off x="4014782" y="819322"/>
            <a:ext cx="905437" cy="29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code</a:t>
            </a:r>
            <a:endParaRPr lang="zh-TW" altLang="en-US" sz="2400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2B9D221-20A6-4E51-A86C-52E7ECAD67ED}"/>
              </a:ext>
            </a:extLst>
          </p:cNvPr>
          <p:cNvSpPr/>
          <p:nvPr/>
        </p:nvSpPr>
        <p:spPr>
          <a:xfrm rot="5400000">
            <a:off x="4183165" y="997991"/>
            <a:ext cx="905437" cy="2988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code</a:t>
            </a:r>
            <a:endParaRPr lang="zh-TW" altLang="en-US" sz="2400" dirty="0"/>
          </a:p>
        </p:txBody>
      </p:sp>
      <p:pic>
        <p:nvPicPr>
          <p:cNvPr id="54" name="圖片 53">
            <a:extLst>
              <a:ext uri="{FF2B5EF4-FFF2-40B4-BE49-F238E27FC236}">
                <a16:creationId xmlns:a16="http://schemas.microsoft.com/office/drawing/2014/main" id="{4BD86EF6-CF58-4A34-9DED-7796297F7DB4}"/>
              </a:ext>
            </a:extLst>
          </p:cNvPr>
          <p:cNvPicPr preferRelativeResize="0">
            <a:picLocks/>
          </p:cNvPicPr>
          <p:nvPr/>
        </p:nvPicPr>
        <p:blipFill>
          <a:blip r:embed="rId21"/>
          <a:stretch>
            <a:fillRect/>
          </a:stretch>
        </p:blipFill>
        <p:spPr>
          <a:xfrm>
            <a:off x="5664696" y="2908445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55" name="圖片 54">
            <a:extLst>
              <a:ext uri="{FF2B5EF4-FFF2-40B4-BE49-F238E27FC236}">
                <a16:creationId xmlns:a16="http://schemas.microsoft.com/office/drawing/2014/main" id="{D08A8140-E53A-4759-8A9C-C510266D60C4}"/>
              </a:ext>
            </a:extLst>
          </p:cNvPr>
          <p:cNvPicPr preferRelativeResize="0">
            <a:picLocks/>
          </p:cNvPicPr>
          <p:nvPr/>
        </p:nvPicPr>
        <p:blipFill>
          <a:blip r:embed="rId22"/>
          <a:stretch>
            <a:fillRect/>
          </a:stretch>
        </p:blipFill>
        <p:spPr>
          <a:xfrm>
            <a:off x="2224123" y="2927482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56" name="圖片 55">
            <a:extLst>
              <a:ext uri="{FF2B5EF4-FFF2-40B4-BE49-F238E27FC236}">
                <a16:creationId xmlns:a16="http://schemas.microsoft.com/office/drawing/2014/main" id="{D9280DB6-607E-4D4C-A8CB-4ABF2830B475}"/>
              </a:ext>
            </a:extLst>
          </p:cNvPr>
          <p:cNvPicPr preferRelativeResize="0">
            <a:picLocks/>
          </p:cNvPicPr>
          <p:nvPr/>
        </p:nvPicPr>
        <p:blipFill>
          <a:blip r:embed="rId23"/>
          <a:stretch>
            <a:fillRect/>
          </a:stretch>
        </p:blipFill>
        <p:spPr>
          <a:xfrm>
            <a:off x="7374292" y="2903365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57" name="文字方塊 56">
            <a:extLst>
              <a:ext uri="{FF2B5EF4-FFF2-40B4-BE49-F238E27FC236}">
                <a16:creationId xmlns:a16="http://schemas.microsoft.com/office/drawing/2014/main" id="{2465E854-7FFE-49E3-BC49-82678A3E747B}"/>
              </a:ext>
            </a:extLst>
          </p:cNvPr>
          <p:cNvSpPr txBox="1"/>
          <p:nvPr/>
        </p:nvSpPr>
        <p:spPr>
          <a:xfrm>
            <a:off x="654225" y="3079542"/>
            <a:ext cx="143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Image:</a:t>
            </a:r>
            <a:endParaRPr lang="zh-TW" altLang="en-US" sz="2400" dirty="0"/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B2ED0FD7-1CF5-496E-A5CE-9B2329FCABCA}"/>
              </a:ext>
            </a:extLst>
          </p:cNvPr>
          <p:cNvSpPr txBox="1"/>
          <p:nvPr/>
        </p:nvSpPr>
        <p:spPr>
          <a:xfrm>
            <a:off x="710786" y="2069228"/>
            <a:ext cx="143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code:</a:t>
            </a:r>
            <a:endParaRPr lang="zh-TW" altLang="en-US" sz="2400" dirty="0"/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FF3AECF9-9CB2-4EF2-822D-3EABEC879B1C}"/>
              </a:ext>
            </a:extLst>
          </p:cNvPr>
          <p:cNvSpPr txBox="1"/>
          <p:nvPr/>
        </p:nvSpPr>
        <p:spPr>
          <a:xfrm>
            <a:off x="187429" y="2418159"/>
            <a:ext cx="1963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(where does they come from?)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69CD1795-8372-49DE-BDF4-CE20CC37EFE7}"/>
              </a:ext>
            </a:extLst>
          </p:cNvPr>
          <p:cNvPicPr preferRelativeResize="0">
            <a:picLocks/>
          </p:cNvPicPr>
          <p:nvPr/>
        </p:nvPicPr>
        <p:blipFill>
          <a:blip r:embed="rId24"/>
          <a:stretch>
            <a:fillRect/>
          </a:stretch>
        </p:blipFill>
        <p:spPr>
          <a:xfrm>
            <a:off x="3955100" y="2908445"/>
            <a:ext cx="720000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5" name="圖片 64">
            <a:extLst>
              <a:ext uri="{FF2B5EF4-FFF2-40B4-BE49-F238E27FC236}">
                <a16:creationId xmlns:a16="http://schemas.microsoft.com/office/drawing/2014/main" id="{F6A466D2-B102-4DE9-886D-98B7B043895E}"/>
              </a:ext>
            </a:extLst>
          </p:cNvPr>
          <p:cNvPicPr preferRelativeResize="0">
            <a:picLocks/>
          </p:cNvPicPr>
          <p:nvPr/>
        </p:nvPicPr>
        <p:blipFill>
          <a:blip r:embed="rId24"/>
          <a:stretch>
            <a:fillRect/>
          </a:stretch>
        </p:blipFill>
        <p:spPr>
          <a:xfrm>
            <a:off x="1262473" y="5002717"/>
            <a:ext cx="965690" cy="96569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E46E478A-9CE7-431A-A0C1-0FF7EFCA1B23}"/>
                  </a:ext>
                </a:extLst>
              </p:cNvPr>
              <p:cNvSpPr txBox="1"/>
              <p:nvPr/>
            </p:nvSpPr>
            <p:spPr>
              <a:xfrm>
                <a:off x="4083274" y="2029124"/>
                <a:ext cx="696088" cy="6134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E46E478A-9CE7-431A-A0C1-0FF7EFCA1B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3274" y="2029124"/>
                <a:ext cx="696088" cy="613438"/>
              </a:xfrm>
              <a:prstGeom prst="rect">
                <a:avLst/>
              </a:prstGeom>
              <a:blipFill>
                <a:blip r:embed="rId25"/>
                <a:stretch>
                  <a:fillRect b="-100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D8D252C5-A777-4AC9-B3EA-7F341D76171E}"/>
                  </a:ext>
                </a:extLst>
              </p:cNvPr>
              <p:cNvSpPr txBox="1"/>
              <p:nvPr/>
            </p:nvSpPr>
            <p:spPr>
              <a:xfrm>
                <a:off x="2156595" y="2041268"/>
                <a:ext cx="92531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−0.5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D8D252C5-A777-4AC9-B3EA-7F341D7617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6595" y="2041268"/>
                <a:ext cx="925318" cy="615810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95247EB3-7083-448D-BE6A-CCFADF849A99}"/>
                  </a:ext>
                </a:extLst>
              </p:cNvPr>
              <p:cNvSpPr txBox="1"/>
              <p:nvPr/>
            </p:nvSpPr>
            <p:spPr>
              <a:xfrm>
                <a:off x="5630918" y="2029124"/>
                <a:ext cx="505330" cy="6158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0.2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95247EB3-7083-448D-BE6A-CCFADF849A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0918" y="2029124"/>
                <a:ext cx="505330" cy="615810"/>
              </a:xfrm>
              <a:prstGeom prst="rect">
                <a:avLst/>
              </a:prstGeom>
              <a:blipFill>
                <a:blip r:embed="rId27"/>
                <a:stretch>
                  <a:fillRect r="-6265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C17BAC3C-3AC8-4FA2-B01F-ACA71F9F647C}"/>
                  </a:ext>
                </a:extLst>
              </p:cNvPr>
              <p:cNvSpPr txBox="1"/>
              <p:nvPr/>
            </p:nvSpPr>
            <p:spPr>
              <a:xfrm>
                <a:off x="7401212" y="2043640"/>
                <a:ext cx="505330" cy="6158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0.3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0.2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C17BAC3C-3AC8-4FA2-B01F-ACA71F9F6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1212" y="2043640"/>
                <a:ext cx="505330" cy="615810"/>
              </a:xfrm>
              <a:prstGeom prst="rect">
                <a:avLst/>
              </a:prstGeom>
              <a:blipFill>
                <a:blip r:embed="rId28"/>
                <a:stretch>
                  <a:fillRect r="-168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531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Auto-encoder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858" y="1608813"/>
            <a:ext cx="1102229" cy="101872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070742" y="1639834"/>
            <a:ext cx="1308100" cy="1002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3070742" y="3494059"/>
            <a:ext cx="1308100" cy="98133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7" name="矩形 6"/>
          <p:cNvSpPr/>
          <p:nvPr/>
        </p:nvSpPr>
        <p:spPr>
          <a:xfrm rot="5400000">
            <a:off x="4791411" y="1928953"/>
            <a:ext cx="766087" cy="32008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5364828" y="1858160"/>
            <a:ext cx="789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b="1" i="1" u="sng" dirty="0"/>
              <a:t>code</a:t>
            </a:r>
            <a:endParaRPr lang="zh-TW" altLang="en-US" sz="2400" b="1" i="1" u="sng" dirty="0"/>
          </a:p>
        </p:txBody>
      </p:sp>
      <p:sp>
        <p:nvSpPr>
          <p:cNvPr id="9" name="矩形 8"/>
          <p:cNvSpPr/>
          <p:nvPr/>
        </p:nvSpPr>
        <p:spPr>
          <a:xfrm>
            <a:off x="6402104" y="1441784"/>
            <a:ext cx="24097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/>
              <a:t>Compact representation of the input object</a:t>
            </a:r>
            <a:endParaRPr lang="zh-TW" altLang="en-US" sz="2400" dirty="0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414" y="3440532"/>
            <a:ext cx="1102229" cy="1018727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 rot="5400000">
            <a:off x="1926003" y="3789854"/>
            <a:ext cx="766087" cy="32008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0" name="矩形 19"/>
          <p:cNvSpPr/>
          <p:nvPr/>
        </p:nvSpPr>
        <p:spPr>
          <a:xfrm>
            <a:off x="1262728" y="3719061"/>
            <a:ext cx="789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b="1" i="1" u="sng" dirty="0"/>
              <a:t>code</a:t>
            </a:r>
            <a:endParaRPr lang="zh-TW" altLang="en-US" sz="2400" b="1" i="1" u="sng" dirty="0"/>
          </a:p>
        </p:txBody>
      </p:sp>
      <p:sp>
        <p:nvSpPr>
          <p:cNvPr id="21" name="矩形 20"/>
          <p:cNvSpPr/>
          <p:nvPr/>
        </p:nvSpPr>
        <p:spPr>
          <a:xfrm>
            <a:off x="6412771" y="3526572"/>
            <a:ext cx="25492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/>
              <a:t>Can reconstruct the original object</a:t>
            </a:r>
            <a:endParaRPr lang="zh-TW" altLang="en-US" sz="2400" dirty="0"/>
          </a:p>
        </p:txBody>
      </p:sp>
      <p:sp>
        <p:nvSpPr>
          <p:cNvPr id="24" name="向右箭號 23"/>
          <p:cNvSpPr/>
          <p:nvPr/>
        </p:nvSpPr>
        <p:spPr>
          <a:xfrm>
            <a:off x="2550290" y="1897440"/>
            <a:ext cx="473165" cy="46166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向右箭號 24"/>
          <p:cNvSpPr/>
          <p:nvPr/>
        </p:nvSpPr>
        <p:spPr>
          <a:xfrm>
            <a:off x="4460045" y="1910140"/>
            <a:ext cx="473165" cy="46166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向右箭號 25"/>
          <p:cNvSpPr/>
          <p:nvPr/>
        </p:nvSpPr>
        <p:spPr>
          <a:xfrm>
            <a:off x="2550290" y="3714786"/>
            <a:ext cx="473165" cy="46166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向右箭號 26"/>
          <p:cNvSpPr/>
          <p:nvPr/>
        </p:nvSpPr>
        <p:spPr>
          <a:xfrm>
            <a:off x="4460045" y="3727486"/>
            <a:ext cx="473165" cy="46166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9" name="直線接點 28"/>
          <p:cNvCxnSpPr/>
          <p:nvPr/>
        </p:nvCxnSpPr>
        <p:spPr>
          <a:xfrm>
            <a:off x="3723302" y="2642113"/>
            <a:ext cx="0" cy="812992"/>
          </a:xfrm>
          <a:prstGeom prst="line">
            <a:avLst/>
          </a:prstGeom>
          <a:ln w="762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/>
          <p:cNvSpPr txBox="1"/>
          <p:nvPr/>
        </p:nvSpPr>
        <p:spPr>
          <a:xfrm>
            <a:off x="3871918" y="2770780"/>
            <a:ext cx="2416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Learn together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09650" y="2605161"/>
            <a:ext cx="19319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28 X 28 = 784 </a:t>
            </a:r>
            <a:endParaRPr lang="zh-TW" altLang="en-US" sz="2400" dirty="0"/>
          </a:p>
        </p:txBody>
      </p:sp>
      <p:sp>
        <p:nvSpPr>
          <p:cNvPr id="32" name="矩形 31"/>
          <p:cNvSpPr/>
          <p:nvPr/>
        </p:nvSpPr>
        <p:spPr>
          <a:xfrm>
            <a:off x="4415870" y="859692"/>
            <a:ext cx="14927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Low </a:t>
            </a:r>
          </a:p>
          <a:p>
            <a:pPr algn="ctr"/>
            <a:r>
              <a:rPr lang="en-US" altLang="zh-TW" sz="2400" dirty="0"/>
              <a:t>dimension</a:t>
            </a:r>
            <a:endParaRPr lang="zh-TW" altLang="en-US" sz="2400" dirty="0"/>
          </a:p>
        </p:txBody>
      </p:sp>
      <p:pic>
        <p:nvPicPr>
          <p:cNvPr id="22" name="圖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333" y="5350849"/>
            <a:ext cx="1102229" cy="1018727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 rot="5400000">
            <a:off x="3988707" y="5646946"/>
            <a:ext cx="1209244" cy="468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8" name="向右箭號 9"/>
          <p:cNvSpPr/>
          <p:nvPr/>
        </p:nvSpPr>
        <p:spPr>
          <a:xfrm>
            <a:off x="2098698" y="5592000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33" name="圖片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096" y="5428848"/>
            <a:ext cx="1093505" cy="10452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字方塊 33"/>
              <p:cNvSpPr txBox="1"/>
              <p:nvPr/>
            </p:nvSpPr>
            <p:spPr>
              <a:xfrm>
                <a:off x="4504507" y="5696280"/>
                <a:ext cx="21973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4" name="文字方塊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4507" y="5696280"/>
                <a:ext cx="219739" cy="369332"/>
              </a:xfrm>
              <a:prstGeom prst="rect">
                <a:avLst/>
              </a:prstGeom>
              <a:blipFill>
                <a:blip r:embed="rId4"/>
                <a:stretch>
                  <a:fillRect l="-19444" r="-1388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文字方塊 49"/>
          <p:cNvSpPr txBox="1">
            <a:spLocks noChangeArrowheads="1"/>
          </p:cNvSpPr>
          <p:nvPr/>
        </p:nvSpPr>
        <p:spPr bwMode="auto">
          <a:xfrm>
            <a:off x="3095625" y="4695523"/>
            <a:ext cx="29527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kumimoji="0" lang="en-US" altLang="zh-TW" sz="2800" dirty="0">
                <a:solidFill>
                  <a:srgbClr val="FF0000"/>
                </a:solidFill>
              </a:rPr>
              <a:t>Trainable</a:t>
            </a:r>
            <a:endParaRPr kumimoji="0"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2485791" y="5393479"/>
            <a:ext cx="1308100" cy="1002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sp>
        <p:nvSpPr>
          <p:cNvPr id="40" name="矩形 39"/>
          <p:cNvSpPr/>
          <p:nvPr/>
        </p:nvSpPr>
        <p:spPr>
          <a:xfrm>
            <a:off x="5334495" y="5428848"/>
            <a:ext cx="1308100" cy="98133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41" name="向右箭號 9"/>
          <p:cNvSpPr/>
          <p:nvPr/>
        </p:nvSpPr>
        <p:spPr>
          <a:xfrm>
            <a:off x="3914989" y="5592000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2" name="向右箭號 9"/>
          <p:cNvSpPr/>
          <p:nvPr/>
        </p:nvSpPr>
        <p:spPr>
          <a:xfrm>
            <a:off x="4917653" y="5609020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向右箭號 9"/>
          <p:cNvSpPr/>
          <p:nvPr/>
        </p:nvSpPr>
        <p:spPr>
          <a:xfrm>
            <a:off x="6770731" y="5609020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0" name="直線單箭頭接點 9"/>
          <p:cNvCxnSpPr>
            <a:cxnSpLocks/>
          </p:cNvCxnSpPr>
          <p:nvPr/>
        </p:nvCxnSpPr>
        <p:spPr>
          <a:xfrm flipV="1">
            <a:off x="3095625" y="4968766"/>
            <a:ext cx="814101" cy="4451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/>
          <p:cNvCxnSpPr>
            <a:cxnSpLocks/>
          </p:cNvCxnSpPr>
          <p:nvPr/>
        </p:nvCxnSpPr>
        <p:spPr>
          <a:xfrm flipH="1" flipV="1">
            <a:off x="5276932" y="4965631"/>
            <a:ext cx="696201" cy="48118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36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/>
      <p:bldP spid="19" grpId="0" animBg="1"/>
      <p:bldP spid="20" grpId="0"/>
      <p:bldP spid="21" grpId="0"/>
      <p:bldP spid="24" grpId="0" animBg="1"/>
      <p:bldP spid="25" grpId="0" animBg="1"/>
      <p:bldP spid="26" grpId="0" animBg="1"/>
      <p:bldP spid="27" grpId="0" animBg="1"/>
      <p:bldP spid="30" grpId="0"/>
      <p:bldP spid="31" grpId="0"/>
      <p:bldP spid="32" grpId="0"/>
      <p:bldP spid="23" grpId="0" animBg="1"/>
      <p:bldP spid="28" grpId="0" animBg="1"/>
      <p:bldP spid="34" grpId="0"/>
      <p:bldP spid="38" grpId="0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384" y="2852948"/>
            <a:ext cx="1181100" cy="1162050"/>
          </a:xfrm>
          <a:prstGeom prst="rect">
            <a:avLst/>
          </a:prstGeom>
        </p:spPr>
      </p:pic>
      <p:pic>
        <p:nvPicPr>
          <p:cNvPr id="20" name="圖片 1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84965" y="2862874"/>
            <a:ext cx="1181100" cy="1162050"/>
          </a:xfrm>
          <a:prstGeom prst="rect">
            <a:avLst/>
          </a:prstGeom>
        </p:spPr>
      </p:pic>
      <p:cxnSp>
        <p:nvCxnSpPr>
          <p:cNvPr id="11" name="直線接點 10"/>
          <p:cNvCxnSpPr/>
          <p:nvPr/>
        </p:nvCxnSpPr>
        <p:spPr>
          <a:xfrm rot="5400000">
            <a:off x="7528359" y="2678041"/>
            <a:ext cx="50958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Auto-encoder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 rot="5400000">
            <a:off x="4007561" y="3186302"/>
            <a:ext cx="1209244" cy="468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6" name="向右箭號 9"/>
          <p:cNvSpPr/>
          <p:nvPr/>
        </p:nvSpPr>
        <p:spPr>
          <a:xfrm>
            <a:off x="2117552" y="3131356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9" name="直線接點 8"/>
          <p:cNvCxnSpPr/>
          <p:nvPr/>
        </p:nvCxnSpPr>
        <p:spPr>
          <a:xfrm flipH="1">
            <a:off x="1438301" y="2406017"/>
            <a:ext cx="634340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 rot="5400000">
            <a:off x="1193693" y="2635411"/>
            <a:ext cx="50958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49"/>
          <p:cNvSpPr txBox="1">
            <a:spLocks noChangeArrowheads="1"/>
          </p:cNvSpPr>
          <p:nvPr/>
        </p:nvSpPr>
        <p:spPr bwMode="auto">
          <a:xfrm>
            <a:off x="3154235" y="1928413"/>
            <a:ext cx="29527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kumimoji="0" lang="en-US" altLang="zh-TW" sz="2400" dirty="0"/>
              <a:t>As close as possible</a:t>
            </a:r>
            <a:endParaRPr kumimoji="0"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2504645" y="2932835"/>
            <a:ext cx="1308100" cy="100227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353349" y="2968204"/>
            <a:ext cx="1308100" cy="9813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15" name="向右箭號 9"/>
          <p:cNvSpPr/>
          <p:nvPr/>
        </p:nvSpPr>
        <p:spPr>
          <a:xfrm>
            <a:off x="3933843" y="3131356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向右箭號 9"/>
          <p:cNvSpPr/>
          <p:nvPr/>
        </p:nvSpPr>
        <p:spPr>
          <a:xfrm>
            <a:off x="4936507" y="3148376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" name="向右箭號 9"/>
          <p:cNvSpPr/>
          <p:nvPr/>
        </p:nvSpPr>
        <p:spPr>
          <a:xfrm>
            <a:off x="6789585" y="3148376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文字方塊 17"/>
          <p:cNvSpPr txBox="1"/>
          <p:nvPr/>
        </p:nvSpPr>
        <p:spPr>
          <a:xfrm rot="5400000">
            <a:off x="4086294" y="3189469"/>
            <a:ext cx="1103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code</a:t>
            </a:r>
            <a:endParaRPr lang="zh-TW" altLang="en-US" sz="2400" dirty="0"/>
          </a:p>
        </p:txBody>
      </p:sp>
      <p:sp>
        <p:nvSpPr>
          <p:cNvPr id="22" name="矩形 21"/>
          <p:cNvSpPr/>
          <p:nvPr/>
        </p:nvSpPr>
        <p:spPr>
          <a:xfrm rot="5400000">
            <a:off x="3590719" y="5240409"/>
            <a:ext cx="1209244" cy="468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23" name="矩形 22"/>
          <p:cNvSpPr/>
          <p:nvPr/>
        </p:nvSpPr>
        <p:spPr>
          <a:xfrm>
            <a:off x="4936507" y="5022311"/>
            <a:ext cx="1308100" cy="9813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Decoder</a:t>
            </a:r>
            <a:endParaRPr lang="zh-TW" altLang="en-US" sz="2400" dirty="0"/>
          </a:p>
        </p:txBody>
      </p:sp>
      <p:sp>
        <p:nvSpPr>
          <p:cNvPr id="24" name="向右箭號 9"/>
          <p:cNvSpPr/>
          <p:nvPr/>
        </p:nvSpPr>
        <p:spPr>
          <a:xfrm>
            <a:off x="4519665" y="5202483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5" name="向右箭號 9"/>
          <p:cNvSpPr/>
          <p:nvPr/>
        </p:nvSpPr>
        <p:spPr>
          <a:xfrm>
            <a:off x="6372743" y="5202483"/>
            <a:ext cx="321427" cy="6052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6" name="文字方塊 25"/>
          <p:cNvSpPr txBox="1"/>
          <p:nvPr/>
        </p:nvSpPr>
        <p:spPr>
          <a:xfrm rot="5400000">
            <a:off x="3669452" y="5243576"/>
            <a:ext cx="1103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code</a:t>
            </a:r>
            <a:endParaRPr lang="zh-TW" altLang="en-US" sz="2400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1170853" y="5071955"/>
            <a:ext cx="2755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Randomly generate a vector as code</a:t>
            </a:r>
            <a:endParaRPr lang="zh-TW" altLang="en-US" sz="2400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6729023" y="5243490"/>
            <a:ext cx="2473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Image </a:t>
            </a:r>
            <a:endParaRPr lang="zh-TW" altLang="en-US" sz="28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8043C31-DCA6-46F6-8D92-BB60E2E2BC2E}"/>
              </a:ext>
            </a:extLst>
          </p:cNvPr>
          <p:cNvSpPr txBox="1"/>
          <p:nvPr/>
        </p:nvSpPr>
        <p:spPr>
          <a:xfrm>
            <a:off x="5286960" y="3972108"/>
            <a:ext cx="2171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FF0000"/>
                </a:solidFill>
              </a:rPr>
              <a:t>= Generator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EC7D4BE0-0CFA-4B71-9D9B-D2CD78926CD3}"/>
              </a:ext>
            </a:extLst>
          </p:cNvPr>
          <p:cNvSpPr txBox="1"/>
          <p:nvPr/>
        </p:nvSpPr>
        <p:spPr>
          <a:xfrm>
            <a:off x="4868933" y="6033914"/>
            <a:ext cx="2171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FF0000"/>
                </a:solidFill>
              </a:rPr>
              <a:t>= Generator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61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/>
      <p:bldP spid="29" grpId="0"/>
      <p:bldP spid="30" grpId="0"/>
      <p:bldP spid="3" grpId="0"/>
      <p:bldP spid="2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>
            <a:extLst>
              <a:ext uri="{FF2B5EF4-FFF2-40B4-BE49-F238E27FC236}">
                <a16:creationId xmlns:a16="http://schemas.microsoft.com/office/drawing/2014/main" id="{9EE04B45-882D-4927-8628-2C4772DFC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196" y="2232089"/>
            <a:ext cx="2912428" cy="289387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3211F9B-818C-47C2-8065-FD7AC7E0E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do we miss?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879BE7D-D865-494F-9D71-B5D536461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504" y="2246484"/>
            <a:ext cx="2912428" cy="289387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BC0EFB1-0072-4123-A655-1BBAB1BB6BBB}"/>
              </a:ext>
            </a:extLst>
          </p:cNvPr>
          <p:cNvSpPr/>
          <p:nvPr/>
        </p:nvSpPr>
        <p:spPr>
          <a:xfrm>
            <a:off x="58056" y="3192802"/>
            <a:ext cx="1274183" cy="9724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</a:t>
            </a:r>
            <a:endParaRPr lang="zh-TW" altLang="en-US" sz="2400" dirty="0"/>
          </a:p>
        </p:txBody>
      </p:sp>
      <p:sp>
        <p:nvSpPr>
          <p:cNvPr id="10" name="向右箭號 7">
            <a:extLst>
              <a:ext uri="{FF2B5EF4-FFF2-40B4-BE49-F238E27FC236}">
                <a16:creationId xmlns:a16="http://schemas.microsoft.com/office/drawing/2014/main" id="{EA13436A-01CE-438A-B224-4DABA38C0341}"/>
              </a:ext>
            </a:extLst>
          </p:cNvPr>
          <p:cNvSpPr/>
          <p:nvPr/>
        </p:nvSpPr>
        <p:spPr>
          <a:xfrm>
            <a:off x="1347755" y="3462986"/>
            <a:ext cx="473165" cy="45748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箭號: 左-右雙向 11">
            <a:extLst>
              <a:ext uri="{FF2B5EF4-FFF2-40B4-BE49-F238E27FC236}">
                <a16:creationId xmlns:a16="http://schemas.microsoft.com/office/drawing/2014/main" id="{975FD95C-4069-4760-8A81-783FE8FD257E}"/>
              </a:ext>
            </a:extLst>
          </p:cNvPr>
          <p:cNvSpPr/>
          <p:nvPr/>
        </p:nvSpPr>
        <p:spPr>
          <a:xfrm>
            <a:off x="4735527" y="3353994"/>
            <a:ext cx="1414426" cy="46523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A0D43579-504D-4BE1-8035-53C2F6D81C1E}"/>
              </a:ext>
            </a:extLst>
          </p:cNvPr>
          <p:cNvSpPr txBox="1"/>
          <p:nvPr/>
        </p:nvSpPr>
        <p:spPr>
          <a:xfrm>
            <a:off x="4521083" y="3819230"/>
            <a:ext cx="18433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as close as possible</a:t>
            </a:r>
            <a:endParaRPr lang="zh-TW" altLang="en-US" sz="24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2A26C66-74BD-4C4D-8F5E-5EDE588A56FB}"/>
              </a:ext>
            </a:extLst>
          </p:cNvPr>
          <p:cNvSpPr txBox="1"/>
          <p:nvPr/>
        </p:nvSpPr>
        <p:spPr>
          <a:xfrm>
            <a:off x="6883655" y="1561029"/>
            <a:ext cx="1424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Target </a:t>
            </a:r>
            <a:endParaRPr lang="zh-TW" altLang="en-US" sz="2400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BB35CFC-F7FE-47F2-B050-B01769459633}"/>
              </a:ext>
            </a:extLst>
          </p:cNvPr>
          <p:cNvSpPr txBox="1"/>
          <p:nvPr/>
        </p:nvSpPr>
        <p:spPr>
          <a:xfrm>
            <a:off x="2132389" y="1561029"/>
            <a:ext cx="2336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Generated Image</a:t>
            </a:r>
            <a:endParaRPr lang="zh-TW" altLang="en-US" sz="2400" dirty="0"/>
          </a:p>
        </p:txBody>
      </p:sp>
      <p:sp>
        <p:nvSpPr>
          <p:cNvPr id="16" name="手繪多邊形: 圖案 15">
            <a:extLst>
              <a:ext uri="{FF2B5EF4-FFF2-40B4-BE49-F238E27FC236}">
                <a16:creationId xmlns:a16="http://schemas.microsoft.com/office/drawing/2014/main" id="{0A042377-17EC-4584-B751-E522A9469719}"/>
              </a:ext>
            </a:extLst>
          </p:cNvPr>
          <p:cNvSpPr/>
          <p:nvPr/>
        </p:nvSpPr>
        <p:spPr>
          <a:xfrm>
            <a:off x="1964138" y="2097003"/>
            <a:ext cx="4277532" cy="279006"/>
          </a:xfrm>
          <a:custGeom>
            <a:avLst/>
            <a:gdLst>
              <a:gd name="connsiteX0" fmla="*/ 0 w 4277532"/>
              <a:gd name="connsiteY0" fmla="*/ 279006 h 279006"/>
              <a:gd name="connsiteX1" fmla="*/ 2541722 w 4277532"/>
              <a:gd name="connsiteY1" fmla="*/ 37 h 279006"/>
              <a:gd name="connsiteX2" fmla="*/ 4277532 w 4277532"/>
              <a:gd name="connsiteY2" fmla="*/ 263508 h 279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77532" h="279006">
                <a:moveTo>
                  <a:pt x="0" y="279006"/>
                </a:moveTo>
                <a:cubicBezTo>
                  <a:pt x="914400" y="140813"/>
                  <a:pt x="1828800" y="2620"/>
                  <a:pt x="2541722" y="37"/>
                </a:cubicBezTo>
                <a:cubicBezTo>
                  <a:pt x="3254644" y="-2546"/>
                  <a:pt x="3766088" y="130481"/>
                  <a:pt x="4277532" y="263508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手繪多邊形: 圖案 17">
            <a:extLst>
              <a:ext uri="{FF2B5EF4-FFF2-40B4-BE49-F238E27FC236}">
                <a16:creationId xmlns:a16="http://schemas.microsoft.com/office/drawing/2014/main" id="{7C48E8FE-EC94-40D8-8661-FFCD24044170}"/>
              </a:ext>
            </a:extLst>
          </p:cNvPr>
          <p:cNvSpPr/>
          <p:nvPr/>
        </p:nvSpPr>
        <p:spPr>
          <a:xfrm>
            <a:off x="4528462" y="4659839"/>
            <a:ext cx="4277532" cy="279006"/>
          </a:xfrm>
          <a:custGeom>
            <a:avLst/>
            <a:gdLst>
              <a:gd name="connsiteX0" fmla="*/ 0 w 4277532"/>
              <a:gd name="connsiteY0" fmla="*/ 279006 h 279006"/>
              <a:gd name="connsiteX1" fmla="*/ 2541722 w 4277532"/>
              <a:gd name="connsiteY1" fmla="*/ 37 h 279006"/>
              <a:gd name="connsiteX2" fmla="*/ 4277532 w 4277532"/>
              <a:gd name="connsiteY2" fmla="*/ 263508 h 279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77532" h="279006">
                <a:moveTo>
                  <a:pt x="0" y="279006"/>
                </a:moveTo>
                <a:cubicBezTo>
                  <a:pt x="914400" y="140813"/>
                  <a:pt x="1828800" y="2620"/>
                  <a:pt x="2541722" y="37"/>
                </a:cubicBezTo>
                <a:cubicBezTo>
                  <a:pt x="3254644" y="-2546"/>
                  <a:pt x="3766088" y="130481"/>
                  <a:pt x="4277532" y="263508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68963716-ACCA-41CA-B1BA-26EE97939537}"/>
              </a:ext>
            </a:extLst>
          </p:cNvPr>
          <p:cNvSpPr txBox="1"/>
          <p:nvPr/>
        </p:nvSpPr>
        <p:spPr>
          <a:xfrm>
            <a:off x="525736" y="5293397"/>
            <a:ext cx="7850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It will be fine if the generator can truly copy the target image.</a:t>
            </a:r>
            <a:endParaRPr lang="zh-TW" altLang="en-US" sz="2400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29492EE6-635A-46C7-A2BB-78580EE83952}"/>
              </a:ext>
            </a:extLst>
          </p:cNvPr>
          <p:cNvSpPr txBox="1"/>
          <p:nvPr/>
        </p:nvSpPr>
        <p:spPr>
          <a:xfrm>
            <a:off x="525736" y="5715249"/>
            <a:ext cx="7395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What if the generator makes some mistakes …….</a:t>
            </a:r>
            <a:endParaRPr lang="zh-TW" altLang="en-US" sz="2400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B2BF5E23-A8AB-44AD-AF04-AA93AEEF96CF}"/>
              </a:ext>
            </a:extLst>
          </p:cNvPr>
          <p:cNvSpPr txBox="1"/>
          <p:nvPr/>
        </p:nvSpPr>
        <p:spPr>
          <a:xfrm>
            <a:off x="1410107" y="6159470"/>
            <a:ext cx="7395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Some mistakes are serious, while some are fine.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8893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963ECD-CBE3-4C64-BD6E-C7DE95B6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What do we miss?</a:t>
            </a:r>
            <a:endParaRPr lang="zh-TW" altLang="en-US" dirty="0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9B4FD4E1-3F94-4AD0-A70B-DFDDAA9420FB}"/>
              </a:ext>
            </a:extLst>
          </p:cNvPr>
          <p:cNvGrpSpPr/>
          <p:nvPr/>
        </p:nvGrpSpPr>
        <p:grpSpPr>
          <a:xfrm>
            <a:off x="5865709" y="112988"/>
            <a:ext cx="2884139" cy="1692001"/>
            <a:chOff x="5158138" y="1519409"/>
            <a:chExt cx="2884139" cy="1692001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177D0F28-93FC-467E-B7AA-022062BA4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39430" y="1519409"/>
              <a:ext cx="1702847" cy="1692001"/>
            </a:xfrm>
            <a:prstGeom prst="rect">
              <a:avLst/>
            </a:prstGeom>
          </p:spPr>
        </p:pic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11144630-3EDF-4AB8-A1A4-E66618077EA1}"/>
                </a:ext>
              </a:extLst>
            </p:cNvPr>
            <p:cNvSpPr txBox="1"/>
            <p:nvPr/>
          </p:nvSpPr>
          <p:spPr>
            <a:xfrm>
              <a:off x="5158138" y="2086963"/>
              <a:ext cx="14241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Target </a:t>
              </a:r>
              <a:endParaRPr lang="zh-TW" altLang="en-US" sz="2400" dirty="0"/>
            </a:p>
          </p:txBody>
        </p:sp>
      </p:grpSp>
      <p:pic>
        <p:nvPicPr>
          <p:cNvPr id="15" name="圖片 14">
            <a:extLst>
              <a:ext uri="{FF2B5EF4-FFF2-40B4-BE49-F238E27FC236}">
                <a16:creationId xmlns:a16="http://schemas.microsoft.com/office/drawing/2014/main" id="{DC4B7680-BA8E-4DE7-A8E2-F1717B847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04" y="2176126"/>
            <a:ext cx="1927793" cy="1915514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3ECD6CD9-B4F1-4E94-986A-689C2BFB8A2F}"/>
              </a:ext>
            </a:extLst>
          </p:cNvPr>
          <p:cNvSpPr/>
          <p:nvPr/>
        </p:nvSpPr>
        <p:spPr>
          <a:xfrm>
            <a:off x="2217922" y="3485013"/>
            <a:ext cx="116746" cy="10570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50239B97-D7FD-4FE6-BBBD-6DFDC1E8C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6025" y="2176126"/>
            <a:ext cx="1927793" cy="1915514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D6F04CA-88C7-4716-9BAD-F996DE615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79" y="4577077"/>
            <a:ext cx="1927793" cy="1915514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A551C371-AB88-42FC-8FBA-404F90752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013" y="4591591"/>
            <a:ext cx="1927793" cy="1915514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CDA837C9-CB10-4911-BFAC-A6418082C86F}"/>
              </a:ext>
            </a:extLst>
          </p:cNvPr>
          <p:cNvSpPr/>
          <p:nvPr/>
        </p:nvSpPr>
        <p:spPr>
          <a:xfrm>
            <a:off x="5284645" y="3465897"/>
            <a:ext cx="116746" cy="105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BC7CBB7-58C9-4A9D-B554-8307638BBF1A}"/>
              </a:ext>
            </a:extLst>
          </p:cNvPr>
          <p:cNvSpPr/>
          <p:nvPr/>
        </p:nvSpPr>
        <p:spPr>
          <a:xfrm>
            <a:off x="2225496" y="5986633"/>
            <a:ext cx="218345" cy="3287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DF75F2C-52FB-4FAF-AB69-91B86243D881}"/>
              </a:ext>
            </a:extLst>
          </p:cNvPr>
          <p:cNvSpPr/>
          <p:nvPr/>
        </p:nvSpPr>
        <p:spPr>
          <a:xfrm>
            <a:off x="5187321" y="4781014"/>
            <a:ext cx="218345" cy="3287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8DB8F2F-D7EC-4115-979A-D2E9169C20A9}"/>
              </a:ext>
            </a:extLst>
          </p:cNvPr>
          <p:cNvSpPr txBox="1"/>
          <p:nvPr/>
        </p:nvSpPr>
        <p:spPr>
          <a:xfrm>
            <a:off x="2731666" y="2395041"/>
            <a:ext cx="185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 pixel error</a:t>
            </a:r>
            <a:endParaRPr lang="zh-TW" altLang="en-US" sz="2400" dirty="0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FCA319F5-0DA3-4DCC-BE2E-16B3ED14C50A}"/>
              </a:ext>
            </a:extLst>
          </p:cNvPr>
          <p:cNvSpPr txBox="1"/>
          <p:nvPr/>
        </p:nvSpPr>
        <p:spPr>
          <a:xfrm>
            <a:off x="6718806" y="2406763"/>
            <a:ext cx="185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 pixel error</a:t>
            </a:r>
            <a:endParaRPr lang="zh-TW" altLang="en-US" sz="2400"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F2E54372-AF94-4FAF-8C1C-4506E0726F0A}"/>
              </a:ext>
            </a:extLst>
          </p:cNvPr>
          <p:cNvSpPr txBox="1"/>
          <p:nvPr/>
        </p:nvSpPr>
        <p:spPr>
          <a:xfrm>
            <a:off x="2761342" y="4700053"/>
            <a:ext cx="185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6 pixel errors</a:t>
            </a:r>
            <a:endParaRPr lang="zh-TW" altLang="en-US" sz="24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95825B39-4457-448C-9C23-58F4D5E97388}"/>
              </a:ext>
            </a:extLst>
          </p:cNvPr>
          <p:cNvSpPr txBox="1"/>
          <p:nvPr/>
        </p:nvSpPr>
        <p:spPr>
          <a:xfrm>
            <a:off x="6718806" y="4714566"/>
            <a:ext cx="185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6 pixel errors</a:t>
            </a:r>
            <a:endParaRPr lang="zh-TW" altLang="en-US" sz="24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EF276B3-BDEF-44B8-A03D-525711028B2C}"/>
              </a:ext>
            </a:extLst>
          </p:cNvPr>
          <p:cNvSpPr txBox="1"/>
          <p:nvPr/>
        </p:nvSpPr>
        <p:spPr>
          <a:xfrm>
            <a:off x="2731666" y="3186737"/>
            <a:ext cx="1818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ea typeface="標楷體" panose="03000509000000000000" pitchFamily="65" charset="-120"/>
              </a:rPr>
              <a:t>我</a:t>
            </a:r>
            <a:r>
              <a:rPr lang="zh-CN" altLang="en-US" sz="2400" dirty="0">
                <a:ea typeface="標楷體" panose="03000509000000000000" pitchFamily="65" charset="-120"/>
              </a:rPr>
              <a:t>觉</a:t>
            </a:r>
            <a:r>
              <a:rPr lang="zh-TW" altLang="en-US" sz="2400" dirty="0">
                <a:ea typeface="標楷體" panose="03000509000000000000" pitchFamily="65" charset="-120"/>
              </a:rPr>
              <a:t>得不行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AF6577B6-350C-44AB-8C4F-9F285AA6724A}"/>
              </a:ext>
            </a:extLst>
          </p:cNvPr>
          <p:cNvSpPr txBox="1"/>
          <p:nvPr/>
        </p:nvSpPr>
        <p:spPr>
          <a:xfrm>
            <a:off x="6686603" y="3201251"/>
            <a:ext cx="1818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ea typeface="標楷體" panose="03000509000000000000" pitchFamily="65" charset="-120"/>
              </a:rPr>
              <a:t>我</a:t>
            </a:r>
            <a:r>
              <a:rPr lang="zh-CN" altLang="en-US" sz="2400" dirty="0">
                <a:ea typeface="標楷體" panose="03000509000000000000" pitchFamily="65" charset="-120"/>
              </a:rPr>
              <a:t>觉</a:t>
            </a:r>
            <a:r>
              <a:rPr lang="zh-TW" altLang="en-US" sz="2400" dirty="0">
                <a:ea typeface="標楷體" panose="03000509000000000000" pitchFamily="65" charset="-120"/>
              </a:rPr>
              <a:t>得不行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0307C0CE-BC42-4BBD-866C-0F1DD4D92C26}"/>
              </a:ext>
            </a:extLst>
          </p:cNvPr>
          <p:cNvSpPr txBox="1"/>
          <p:nvPr/>
        </p:nvSpPr>
        <p:spPr>
          <a:xfrm>
            <a:off x="2761342" y="5366188"/>
            <a:ext cx="1710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ea typeface="標楷體" panose="03000509000000000000" pitchFamily="65" charset="-120"/>
              </a:rPr>
              <a:t>我</a:t>
            </a:r>
            <a:r>
              <a:rPr lang="zh-CN" altLang="en-US" sz="2400" dirty="0">
                <a:ea typeface="標楷體" panose="03000509000000000000" pitchFamily="65" charset="-120"/>
              </a:rPr>
              <a:t>觉</a:t>
            </a:r>
            <a:r>
              <a:rPr lang="zh-TW" altLang="en-US" sz="2400" dirty="0">
                <a:ea typeface="標楷體" panose="03000509000000000000" pitchFamily="65" charset="-120"/>
              </a:rPr>
              <a:t>得可以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14E7000E-ADDC-45EC-95FC-096C1B138398}"/>
              </a:ext>
            </a:extLst>
          </p:cNvPr>
          <p:cNvSpPr txBox="1"/>
          <p:nvPr/>
        </p:nvSpPr>
        <p:spPr>
          <a:xfrm>
            <a:off x="6740803" y="5346461"/>
            <a:ext cx="1710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ea typeface="標楷體" panose="03000509000000000000" pitchFamily="65" charset="-120"/>
              </a:rPr>
              <a:t>我</a:t>
            </a:r>
            <a:r>
              <a:rPr lang="zh-CN" altLang="en-US" sz="2400" dirty="0">
                <a:ea typeface="標楷體" panose="03000509000000000000" pitchFamily="65" charset="-120"/>
              </a:rPr>
              <a:t>觉</a:t>
            </a:r>
            <a:r>
              <a:rPr lang="zh-TW" altLang="en-US" sz="2400" dirty="0">
                <a:ea typeface="標楷體" panose="03000509000000000000" pitchFamily="65" charset="-120"/>
              </a:rPr>
              <a:t>得可以</a:t>
            </a:r>
          </a:p>
        </p:txBody>
      </p:sp>
    </p:spTree>
    <p:extLst>
      <p:ext uri="{BB962C8B-B14F-4D97-AF65-F5344CB8AC3E}">
        <p14:creationId xmlns:p14="http://schemas.microsoft.com/office/powerpoint/2010/main" val="83307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8" grpId="0"/>
      <p:bldP spid="29" grpId="0"/>
      <p:bldP spid="30" grpId="0"/>
      <p:bldP spid="6" grpId="0"/>
      <p:bldP spid="31" grpId="0"/>
      <p:bldP spid="32" grpId="0"/>
      <p:bldP spid="2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直線單箭頭接點 58">
            <a:extLst>
              <a:ext uri="{FF2B5EF4-FFF2-40B4-BE49-F238E27FC236}">
                <a16:creationId xmlns:a16="http://schemas.microsoft.com/office/drawing/2014/main" id="{EFD2615B-BC48-4A9A-8314-798A8ADA046D}"/>
              </a:ext>
            </a:extLst>
          </p:cNvPr>
          <p:cNvCxnSpPr>
            <a:cxnSpLocks/>
          </p:cNvCxnSpPr>
          <p:nvPr/>
        </p:nvCxnSpPr>
        <p:spPr>
          <a:xfrm>
            <a:off x="7521341" y="3007380"/>
            <a:ext cx="53339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單箭頭接點 59">
            <a:extLst>
              <a:ext uri="{FF2B5EF4-FFF2-40B4-BE49-F238E27FC236}">
                <a16:creationId xmlns:a16="http://schemas.microsoft.com/office/drawing/2014/main" id="{2036899E-789A-4D54-A0E0-148FBB071B6F}"/>
              </a:ext>
            </a:extLst>
          </p:cNvPr>
          <p:cNvCxnSpPr>
            <a:cxnSpLocks/>
          </p:cNvCxnSpPr>
          <p:nvPr/>
        </p:nvCxnSpPr>
        <p:spPr>
          <a:xfrm>
            <a:off x="7506827" y="2228810"/>
            <a:ext cx="53339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>
            <a:extLst>
              <a:ext uri="{FF2B5EF4-FFF2-40B4-BE49-F238E27FC236}">
                <a16:creationId xmlns:a16="http://schemas.microsoft.com/office/drawing/2014/main" id="{D94B33FD-D509-48FC-9508-B1C98A74F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What do we miss?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3FD8956-ED31-4822-B8F3-323FDFD66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59" y="2166755"/>
            <a:ext cx="1927793" cy="191551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C86A937-63C2-4624-8FCA-64DD9711C65B}"/>
              </a:ext>
            </a:extLst>
          </p:cNvPr>
          <p:cNvSpPr/>
          <p:nvPr/>
        </p:nvSpPr>
        <p:spPr>
          <a:xfrm>
            <a:off x="2037777" y="3475642"/>
            <a:ext cx="116746" cy="10570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0EC4451-C5AB-4396-B83F-83BDC74326E2}"/>
              </a:ext>
            </a:extLst>
          </p:cNvPr>
          <p:cNvSpPr txBox="1"/>
          <p:nvPr/>
        </p:nvSpPr>
        <p:spPr>
          <a:xfrm>
            <a:off x="628650" y="4073284"/>
            <a:ext cx="1818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ea typeface="標楷體" panose="03000509000000000000" pitchFamily="65" charset="-120"/>
              </a:rPr>
              <a:t>我</a:t>
            </a:r>
            <a:r>
              <a:rPr lang="zh-CN" altLang="en-US" sz="2400" dirty="0">
                <a:ea typeface="標楷體" panose="03000509000000000000" pitchFamily="65" charset="-120"/>
              </a:rPr>
              <a:t>觉</a:t>
            </a:r>
            <a:r>
              <a:rPr lang="zh-TW" altLang="en-US" sz="2400" dirty="0">
                <a:ea typeface="標楷體" panose="03000509000000000000" pitchFamily="65" charset="-120"/>
              </a:rPr>
              <a:t>得不行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6E872AF-D568-484F-8F88-FEB85D940ADE}"/>
              </a:ext>
            </a:extLst>
          </p:cNvPr>
          <p:cNvSpPr txBox="1"/>
          <p:nvPr/>
        </p:nvSpPr>
        <p:spPr>
          <a:xfrm>
            <a:off x="2387697" y="4064299"/>
            <a:ext cx="2522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ea typeface="標楷體" panose="03000509000000000000" pitchFamily="65" charset="-120"/>
              </a:rPr>
              <a:t>我</a:t>
            </a:r>
            <a:r>
              <a:rPr lang="zh-CN" altLang="en-US" sz="2400" dirty="0">
                <a:ea typeface="標楷體" panose="03000509000000000000" pitchFamily="65" charset="-120"/>
              </a:rPr>
              <a:t>觉</a:t>
            </a:r>
            <a:r>
              <a:rPr lang="zh-TW" altLang="en-US" sz="2400" dirty="0">
                <a:ea typeface="標楷體" panose="03000509000000000000" pitchFamily="65" charset="-120"/>
              </a:rPr>
              <a:t>得可以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3A333BE-C9A7-4606-982E-7E34C5A9B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700" y="2181115"/>
            <a:ext cx="1927793" cy="191551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A141D1E-4073-4A83-B740-478D2F4D6910}"/>
              </a:ext>
            </a:extLst>
          </p:cNvPr>
          <p:cNvSpPr/>
          <p:nvPr/>
        </p:nvSpPr>
        <p:spPr>
          <a:xfrm>
            <a:off x="4229068" y="3458888"/>
            <a:ext cx="116746" cy="1368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6B391CB-473C-435C-8772-4166D7102B88}"/>
              </a:ext>
            </a:extLst>
          </p:cNvPr>
          <p:cNvSpPr/>
          <p:nvPr/>
        </p:nvSpPr>
        <p:spPr>
          <a:xfrm>
            <a:off x="3991558" y="3458888"/>
            <a:ext cx="237510" cy="13682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231CCCF-BC50-4F5C-809E-2FC0DCDDA544}"/>
              </a:ext>
            </a:extLst>
          </p:cNvPr>
          <p:cNvSpPr/>
          <p:nvPr/>
        </p:nvSpPr>
        <p:spPr>
          <a:xfrm rot="5400000">
            <a:off x="4122841" y="3681860"/>
            <a:ext cx="309123" cy="13682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5E606DC-8A36-4675-9910-7CF5B92F2C00}"/>
              </a:ext>
            </a:extLst>
          </p:cNvPr>
          <p:cNvSpPr txBox="1"/>
          <p:nvPr/>
        </p:nvSpPr>
        <p:spPr>
          <a:xfrm>
            <a:off x="963508" y="4786158"/>
            <a:ext cx="6529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The relation between the components are critical.</a:t>
            </a:r>
            <a:endParaRPr lang="zh-TW" altLang="en-US" sz="2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9755B4C-AEEC-4AC2-A098-BA6BC2D684E6}"/>
              </a:ext>
            </a:extLst>
          </p:cNvPr>
          <p:cNvSpPr txBox="1"/>
          <p:nvPr/>
        </p:nvSpPr>
        <p:spPr>
          <a:xfrm>
            <a:off x="963508" y="5332534"/>
            <a:ext cx="776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Although highly correlated, they cannot influence each other.</a:t>
            </a:r>
            <a:endParaRPr lang="zh-TW" altLang="en-US" sz="24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CB030EB-D74C-472B-8D60-A4F68DEEC432}"/>
              </a:ext>
            </a:extLst>
          </p:cNvPr>
          <p:cNvSpPr txBox="1"/>
          <p:nvPr/>
        </p:nvSpPr>
        <p:spPr>
          <a:xfrm>
            <a:off x="963508" y="5842042"/>
            <a:ext cx="7761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Need deep structure to catch the relation between components.</a:t>
            </a:r>
            <a:endParaRPr lang="zh-TW" altLang="en-US" sz="2400" dirty="0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9B1D897F-0B82-406C-9114-B1253C87A0CF}"/>
              </a:ext>
            </a:extLst>
          </p:cNvPr>
          <p:cNvCxnSpPr>
            <a:cxnSpLocks/>
          </p:cNvCxnSpPr>
          <p:nvPr/>
        </p:nvCxnSpPr>
        <p:spPr>
          <a:xfrm>
            <a:off x="7550369" y="4242531"/>
            <a:ext cx="53339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03193A22-0D8A-4EAF-8CBE-16AAE8A11EC5}"/>
              </a:ext>
            </a:extLst>
          </p:cNvPr>
          <p:cNvGrpSpPr/>
          <p:nvPr/>
        </p:nvGrpSpPr>
        <p:grpSpPr>
          <a:xfrm>
            <a:off x="5107861" y="1463730"/>
            <a:ext cx="1498654" cy="3113664"/>
            <a:chOff x="3428326" y="1770729"/>
            <a:chExt cx="1498654" cy="3113664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DF7ADE4-E9B8-4B55-99D0-638DF3E1B544}"/>
                </a:ext>
              </a:extLst>
            </p:cNvPr>
            <p:cNvSpPr/>
            <p:nvPr/>
          </p:nvSpPr>
          <p:spPr>
            <a:xfrm>
              <a:off x="3830151" y="2208525"/>
              <a:ext cx="746342" cy="26758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AC040511-5C3B-49B5-9239-EA0C3A0A7B24}"/>
                </a:ext>
              </a:extLst>
            </p:cNvPr>
            <p:cNvSpPr txBox="1"/>
            <p:nvPr/>
          </p:nvSpPr>
          <p:spPr>
            <a:xfrm>
              <a:off x="3428326" y="1770729"/>
              <a:ext cx="14986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Layer L-1</a:t>
              </a:r>
              <a:endParaRPr lang="zh-TW" altLang="en-US" sz="2400" dirty="0"/>
            </a:p>
          </p:txBody>
        </p:sp>
        <p:sp>
          <p:nvSpPr>
            <p:cNvPr id="22" name="橢圓 21">
              <a:extLst>
                <a:ext uri="{FF2B5EF4-FFF2-40B4-BE49-F238E27FC236}">
                  <a16:creationId xmlns:a16="http://schemas.microsoft.com/office/drawing/2014/main" id="{927D776E-23F4-43ED-9BFD-BDF6FCF6CBB7}"/>
                </a:ext>
              </a:extLst>
            </p:cNvPr>
            <p:cNvSpPr/>
            <p:nvPr/>
          </p:nvSpPr>
          <p:spPr>
            <a:xfrm>
              <a:off x="3917237" y="2235874"/>
              <a:ext cx="574158" cy="57415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" name="橢圓 22">
              <a:extLst>
                <a:ext uri="{FF2B5EF4-FFF2-40B4-BE49-F238E27FC236}">
                  <a16:creationId xmlns:a16="http://schemas.microsoft.com/office/drawing/2014/main" id="{6C69D77B-E3FF-4400-A7F8-E0057EE3D02A}"/>
                </a:ext>
              </a:extLst>
            </p:cNvPr>
            <p:cNvSpPr/>
            <p:nvPr/>
          </p:nvSpPr>
          <p:spPr>
            <a:xfrm>
              <a:off x="3919579" y="3014444"/>
              <a:ext cx="574158" cy="57415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橢圓 23">
              <a:extLst>
                <a:ext uri="{FF2B5EF4-FFF2-40B4-BE49-F238E27FC236}">
                  <a16:creationId xmlns:a16="http://schemas.microsoft.com/office/drawing/2014/main" id="{E8628305-6A25-4666-9016-D0C1C52D390A}"/>
                </a:ext>
              </a:extLst>
            </p:cNvPr>
            <p:cNvSpPr/>
            <p:nvPr/>
          </p:nvSpPr>
          <p:spPr>
            <a:xfrm>
              <a:off x="3907946" y="4242456"/>
              <a:ext cx="574158" cy="57415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94BFB691-7966-4A3D-A557-5B8E9B2B4367}"/>
                </a:ext>
              </a:extLst>
            </p:cNvPr>
            <p:cNvSpPr txBox="1"/>
            <p:nvPr/>
          </p:nvSpPr>
          <p:spPr>
            <a:xfrm rot="5400000">
              <a:off x="3905199" y="3664749"/>
              <a:ext cx="769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0CFA0506-F76B-4305-9B6F-5A52D87DCC2B}"/>
              </a:ext>
            </a:extLst>
          </p:cNvPr>
          <p:cNvGrpSpPr/>
          <p:nvPr/>
        </p:nvGrpSpPr>
        <p:grpSpPr>
          <a:xfrm>
            <a:off x="6776605" y="1483725"/>
            <a:ext cx="1134648" cy="3130011"/>
            <a:chOff x="5868381" y="1770729"/>
            <a:chExt cx="1134648" cy="3130011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D0A2B4-C486-48AC-8AF3-CDDC23D552F5}"/>
                </a:ext>
              </a:extLst>
            </p:cNvPr>
            <p:cNvSpPr/>
            <p:nvPr/>
          </p:nvSpPr>
          <p:spPr>
            <a:xfrm>
              <a:off x="6046929" y="2224872"/>
              <a:ext cx="746342" cy="26758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431D94E1-22B7-4759-A566-56D427E497C0}"/>
                </a:ext>
              </a:extLst>
            </p:cNvPr>
            <p:cNvSpPr txBox="1"/>
            <p:nvPr/>
          </p:nvSpPr>
          <p:spPr>
            <a:xfrm>
              <a:off x="5868381" y="1770729"/>
              <a:ext cx="11346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Layer L</a:t>
              </a:r>
              <a:endParaRPr lang="zh-TW" altLang="en-US" sz="2400" dirty="0"/>
            </a:p>
          </p:txBody>
        </p:sp>
        <p:sp>
          <p:nvSpPr>
            <p:cNvPr id="29" name="橢圓 28">
              <a:extLst>
                <a:ext uri="{FF2B5EF4-FFF2-40B4-BE49-F238E27FC236}">
                  <a16:creationId xmlns:a16="http://schemas.microsoft.com/office/drawing/2014/main" id="{F419145A-ABBC-4786-AA1E-FE647F56BE72}"/>
                </a:ext>
              </a:extLst>
            </p:cNvPr>
            <p:cNvSpPr/>
            <p:nvPr/>
          </p:nvSpPr>
          <p:spPr>
            <a:xfrm>
              <a:off x="6122773" y="2216766"/>
              <a:ext cx="574158" cy="574158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橢圓 29">
              <a:extLst>
                <a:ext uri="{FF2B5EF4-FFF2-40B4-BE49-F238E27FC236}">
                  <a16:creationId xmlns:a16="http://schemas.microsoft.com/office/drawing/2014/main" id="{7B8FBE23-E354-4277-A72F-DA3D1AA7EFE9}"/>
                </a:ext>
              </a:extLst>
            </p:cNvPr>
            <p:cNvSpPr/>
            <p:nvPr/>
          </p:nvSpPr>
          <p:spPr>
            <a:xfrm>
              <a:off x="6125115" y="2976675"/>
              <a:ext cx="574158" cy="574158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橢圓 30">
              <a:extLst>
                <a:ext uri="{FF2B5EF4-FFF2-40B4-BE49-F238E27FC236}">
                  <a16:creationId xmlns:a16="http://schemas.microsoft.com/office/drawing/2014/main" id="{F6B99685-01EC-41BD-8CA2-23518D283CA3}"/>
                </a:ext>
              </a:extLst>
            </p:cNvPr>
            <p:cNvSpPr/>
            <p:nvPr/>
          </p:nvSpPr>
          <p:spPr>
            <a:xfrm>
              <a:off x="6132143" y="4223348"/>
              <a:ext cx="574158" cy="574158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10D8D6ED-0AAB-468B-89F1-2B057E8C04EE}"/>
                </a:ext>
              </a:extLst>
            </p:cNvPr>
            <p:cNvSpPr txBox="1"/>
            <p:nvPr/>
          </p:nvSpPr>
          <p:spPr>
            <a:xfrm rot="5400000">
              <a:off x="6129396" y="3642478"/>
              <a:ext cx="769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dirty="0"/>
                <a:t>……</a:t>
              </a:r>
              <a:endParaRPr lang="zh-TW" altLang="en-US" sz="2800" dirty="0"/>
            </a:p>
          </p:txBody>
        </p:sp>
      </p:grp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D62B089D-7938-4E03-8B36-F1B925679A20}"/>
              </a:ext>
            </a:extLst>
          </p:cNvPr>
          <p:cNvGrpSpPr/>
          <p:nvPr/>
        </p:nvGrpSpPr>
        <p:grpSpPr>
          <a:xfrm>
            <a:off x="6265318" y="2228810"/>
            <a:ext cx="753037" cy="2013721"/>
            <a:chOff x="5357094" y="2515814"/>
            <a:chExt cx="753037" cy="2013721"/>
          </a:xfrm>
        </p:grpSpPr>
        <p:cxnSp>
          <p:nvCxnSpPr>
            <p:cNvPr id="41" name="直線單箭頭接點 40">
              <a:extLst>
                <a:ext uri="{FF2B5EF4-FFF2-40B4-BE49-F238E27FC236}">
                  <a16:creationId xmlns:a16="http://schemas.microsoft.com/office/drawing/2014/main" id="{FF35F295-63B6-4F06-ABCB-3027B6B017FB}"/>
                </a:ext>
              </a:extLst>
            </p:cNvPr>
            <p:cNvCxnSpPr/>
            <p:nvPr/>
          </p:nvCxnSpPr>
          <p:spPr>
            <a:xfrm>
              <a:off x="5366385" y="2515814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單箭頭接點 41">
              <a:extLst>
                <a:ext uri="{FF2B5EF4-FFF2-40B4-BE49-F238E27FC236}">
                  <a16:creationId xmlns:a16="http://schemas.microsoft.com/office/drawing/2014/main" id="{EA988CCB-5883-48BB-89E5-8A80B74C77CC}"/>
                </a:ext>
              </a:extLst>
            </p:cNvPr>
            <p:cNvCxnSpPr/>
            <p:nvPr/>
          </p:nvCxnSpPr>
          <p:spPr>
            <a:xfrm>
              <a:off x="5366385" y="3307566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單箭頭接點 42">
              <a:extLst>
                <a:ext uri="{FF2B5EF4-FFF2-40B4-BE49-F238E27FC236}">
                  <a16:creationId xmlns:a16="http://schemas.microsoft.com/office/drawing/2014/main" id="{A6DFFAE0-7597-4D18-ADD8-9C6BFA4D5DE9}"/>
                </a:ext>
              </a:extLst>
            </p:cNvPr>
            <p:cNvCxnSpPr/>
            <p:nvPr/>
          </p:nvCxnSpPr>
          <p:spPr>
            <a:xfrm>
              <a:off x="5357094" y="4529535"/>
              <a:ext cx="74140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單箭頭接點 43">
              <a:extLst>
                <a:ext uri="{FF2B5EF4-FFF2-40B4-BE49-F238E27FC236}">
                  <a16:creationId xmlns:a16="http://schemas.microsoft.com/office/drawing/2014/main" id="{2701AB82-5001-4E08-B2F0-857DCD5B6902}"/>
                </a:ext>
              </a:extLst>
            </p:cNvPr>
            <p:cNvCxnSpPr/>
            <p:nvPr/>
          </p:nvCxnSpPr>
          <p:spPr>
            <a:xfrm flipV="1">
              <a:off x="5368727" y="2515814"/>
              <a:ext cx="739062" cy="7785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單箭頭接點 44">
              <a:extLst>
                <a:ext uri="{FF2B5EF4-FFF2-40B4-BE49-F238E27FC236}">
                  <a16:creationId xmlns:a16="http://schemas.microsoft.com/office/drawing/2014/main" id="{127BB73D-0AE2-4AA3-801D-6EEDBAD89FB7}"/>
                </a:ext>
              </a:extLst>
            </p:cNvPr>
            <p:cNvCxnSpPr/>
            <p:nvPr/>
          </p:nvCxnSpPr>
          <p:spPr>
            <a:xfrm>
              <a:off x="5366385" y="2515814"/>
              <a:ext cx="743746" cy="7785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單箭頭接點 45">
              <a:extLst>
                <a:ext uri="{FF2B5EF4-FFF2-40B4-BE49-F238E27FC236}">
                  <a16:creationId xmlns:a16="http://schemas.microsoft.com/office/drawing/2014/main" id="{D97AB5C9-1CFC-4573-99D6-E25D1EAED94C}"/>
                </a:ext>
              </a:extLst>
            </p:cNvPr>
            <p:cNvCxnSpPr/>
            <p:nvPr/>
          </p:nvCxnSpPr>
          <p:spPr>
            <a:xfrm>
              <a:off x="5366385" y="2515814"/>
              <a:ext cx="732113" cy="200658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單箭頭接點 46">
              <a:extLst>
                <a:ext uri="{FF2B5EF4-FFF2-40B4-BE49-F238E27FC236}">
                  <a16:creationId xmlns:a16="http://schemas.microsoft.com/office/drawing/2014/main" id="{2FD1C3F9-DEC6-46A4-A1B4-3A12DB154EAC}"/>
                </a:ext>
              </a:extLst>
            </p:cNvPr>
            <p:cNvCxnSpPr/>
            <p:nvPr/>
          </p:nvCxnSpPr>
          <p:spPr>
            <a:xfrm>
              <a:off x="5368727" y="3294384"/>
              <a:ext cx="729771" cy="122801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單箭頭接點 47">
              <a:extLst>
                <a:ext uri="{FF2B5EF4-FFF2-40B4-BE49-F238E27FC236}">
                  <a16:creationId xmlns:a16="http://schemas.microsoft.com/office/drawing/2014/main" id="{B23AC743-498A-4429-AF09-624CD69F1490}"/>
                </a:ext>
              </a:extLst>
            </p:cNvPr>
            <p:cNvCxnSpPr/>
            <p:nvPr/>
          </p:nvCxnSpPr>
          <p:spPr>
            <a:xfrm flipV="1">
              <a:off x="5357094" y="2515814"/>
              <a:ext cx="750695" cy="200658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單箭頭接點 48">
              <a:extLst>
                <a:ext uri="{FF2B5EF4-FFF2-40B4-BE49-F238E27FC236}">
                  <a16:creationId xmlns:a16="http://schemas.microsoft.com/office/drawing/2014/main" id="{E855EC89-AD1E-4A83-9E5F-491E2BA61902}"/>
                </a:ext>
              </a:extLst>
            </p:cNvPr>
            <p:cNvCxnSpPr/>
            <p:nvPr/>
          </p:nvCxnSpPr>
          <p:spPr>
            <a:xfrm flipV="1">
              <a:off x="5357094" y="3294384"/>
              <a:ext cx="753037" cy="122801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52F43342-0565-4D11-9DE7-8AB8D581F63B}"/>
              </a:ext>
            </a:extLst>
          </p:cNvPr>
          <p:cNvSpPr txBox="1"/>
          <p:nvPr/>
        </p:nvSpPr>
        <p:spPr>
          <a:xfrm>
            <a:off x="4844152" y="1921436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D7ED8679-A51B-4EB5-AD03-6A637B522E66}"/>
              </a:ext>
            </a:extLst>
          </p:cNvPr>
          <p:cNvSpPr txBox="1"/>
          <p:nvPr/>
        </p:nvSpPr>
        <p:spPr>
          <a:xfrm>
            <a:off x="4851101" y="2682423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D887ECBF-A9E0-402C-9B06-61EC4288C083}"/>
              </a:ext>
            </a:extLst>
          </p:cNvPr>
          <p:cNvSpPr txBox="1"/>
          <p:nvPr/>
        </p:nvSpPr>
        <p:spPr>
          <a:xfrm>
            <a:off x="4880117" y="3897758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5667CB74-F70A-4F2F-AE83-9E50D7934210}"/>
              </a:ext>
            </a:extLst>
          </p:cNvPr>
          <p:cNvSpPr txBox="1"/>
          <p:nvPr/>
        </p:nvSpPr>
        <p:spPr>
          <a:xfrm>
            <a:off x="5406619" y="594874"/>
            <a:ext cx="39188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Each neural in output layer corresponds to a pixel.</a:t>
            </a:r>
            <a:endParaRPr lang="zh-TW" altLang="en-US" sz="2400" dirty="0"/>
          </a:p>
        </p:txBody>
      </p: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AED2C54A-2A46-48DD-8258-81DFE5832525}"/>
              </a:ext>
            </a:extLst>
          </p:cNvPr>
          <p:cNvSpPr txBox="1"/>
          <p:nvPr/>
        </p:nvSpPr>
        <p:spPr>
          <a:xfrm>
            <a:off x="8083767" y="2707445"/>
            <a:ext cx="797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ink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82CF3E4E-4E80-432F-ADA9-5C2DDC62E2CE}"/>
              </a:ext>
            </a:extLst>
          </p:cNvPr>
          <p:cNvSpPr txBox="1"/>
          <p:nvPr/>
        </p:nvSpPr>
        <p:spPr>
          <a:xfrm>
            <a:off x="8040225" y="1973794"/>
            <a:ext cx="982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empty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36243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9" grpId="0" animBg="1"/>
      <p:bldP spid="10" grpId="0" animBg="1"/>
      <p:bldP spid="11" grpId="0" animBg="1"/>
      <p:bldP spid="12" grpId="0"/>
      <p:bldP spid="13" grpId="0"/>
      <p:bldP spid="14" grpId="0"/>
      <p:bldP spid="55" grpId="0"/>
      <p:bldP spid="56" grpId="0"/>
      <p:bldP spid="57" grpId="0"/>
      <p:bldP spid="61" grpId="0"/>
      <p:bldP spid="62" grpId="0"/>
      <p:bldP spid="6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96BF50-2BEE-464E-B1D2-51FF78CEC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BB5AF8D3-5645-4A34-9E05-631D67B4BBB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4E090E7B-635A-4F25-AFC2-11ACE3664C28}"/>
              </a:ext>
            </a:extLst>
          </p:cNvPr>
          <p:cNvSpPr/>
          <p:nvPr/>
        </p:nvSpPr>
        <p:spPr>
          <a:xfrm>
            <a:off x="628650" y="4478678"/>
            <a:ext cx="7886700" cy="7869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67658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E8DBB6-F0A7-40FB-A777-A9596DB0F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Discriminator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6F8C377-0795-4A64-BACE-98D21EADC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Discriminator is a function D (network, can deep) </a:t>
            </a:r>
          </a:p>
          <a:p>
            <a:pPr lvl="1"/>
            <a:endParaRPr lang="en-US" altLang="zh-TW" sz="2000" dirty="0"/>
          </a:p>
          <a:p>
            <a:endParaRPr lang="en-US" altLang="zh-TW" sz="2400" dirty="0"/>
          </a:p>
          <a:p>
            <a:pPr lvl="1"/>
            <a:r>
              <a:rPr lang="en-US" altLang="zh-TW" dirty="0"/>
              <a:t>Input x: an object x (e.g. an image)</a:t>
            </a:r>
          </a:p>
          <a:p>
            <a:pPr lvl="1"/>
            <a:r>
              <a:rPr lang="en-US" altLang="zh-TW" dirty="0"/>
              <a:t>Output D(x): scalar which represents how “good” an object x is</a:t>
            </a:r>
            <a:endParaRPr lang="zh-TW" altLang="en-US" dirty="0"/>
          </a:p>
          <a:p>
            <a:pPr lvl="1"/>
            <a:endParaRPr lang="zh-TW" altLang="en-US" dirty="0"/>
          </a:p>
          <a:p>
            <a:endParaRPr lang="zh-TW" altLang="en-US" dirty="0"/>
          </a:p>
        </p:txBody>
      </p:sp>
      <p:graphicFrame>
        <p:nvGraphicFramePr>
          <p:cNvPr id="4" name="Object 12">
            <a:extLst>
              <a:ext uri="{FF2B5EF4-FFF2-40B4-BE49-F238E27FC236}">
                <a16:creationId xmlns:a16="http://schemas.microsoft.com/office/drawing/2014/main" id="{CA1578C9-63FA-422A-8869-3760279CB59F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540125" y="2390775"/>
          <a:ext cx="1800225" cy="458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3" name="方程式" r:id="rId3" imgW="698400" imgH="177480" progId="Equation.3">
                  <p:embed/>
                </p:oleObj>
              </mc:Choice>
              <mc:Fallback>
                <p:oleObj name="方程式" r:id="rId3" imgW="698400" imgH="177480" progId="Equation.3">
                  <p:embed/>
                  <p:pic>
                    <p:nvPicPr>
                      <p:cNvPr id="4" name="Object 12">
                        <a:extLst>
                          <a:ext uri="{FF2B5EF4-FFF2-40B4-BE49-F238E27FC236}">
                            <a16:creationId xmlns:a16="http://schemas.microsoft.com/office/drawing/2014/main" id="{CA1578C9-63FA-422A-8869-3760279CB59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0125" y="2390775"/>
                        <a:ext cx="1800225" cy="45878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群組 4">
            <a:extLst>
              <a:ext uri="{FF2B5EF4-FFF2-40B4-BE49-F238E27FC236}">
                <a16:creationId xmlns:a16="http://schemas.microsoft.com/office/drawing/2014/main" id="{53589A15-4CD3-478C-AF82-1175168BD6C0}"/>
              </a:ext>
            </a:extLst>
          </p:cNvPr>
          <p:cNvGrpSpPr/>
          <p:nvPr/>
        </p:nvGrpSpPr>
        <p:grpSpPr>
          <a:xfrm>
            <a:off x="816714" y="4358816"/>
            <a:ext cx="3988185" cy="879920"/>
            <a:chOff x="801889" y="3760883"/>
            <a:chExt cx="3988185" cy="879920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0B33563A-616D-4BC3-A83E-C79157C4F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1889" y="3760883"/>
              <a:ext cx="879920" cy="87992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2F7CA95-AECD-42E1-8D2B-BFFE6B48FBA3}"/>
                </a:ext>
              </a:extLst>
            </p:cNvPr>
            <p:cNvSpPr/>
            <p:nvPr/>
          </p:nvSpPr>
          <p:spPr>
            <a:xfrm>
              <a:off x="2116460" y="3774765"/>
              <a:ext cx="1355850" cy="85215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8" name="箭號: 向右 7">
              <a:extLst>
                <a:ext uri="{FF2B5EF4-FFF2-40B4-BE49-F238E27FC236}">
                  <a16:creationId xmlns:a16="http://schemas.microsoft.com/office/drawing/2014/main" id="{5F8F5924-2790-4F2B-A7C9-DF5EDEBC66BA}"/>
                </a:ext>
              </a:extLst>
            </p:cNvPr>
            <p:cNvSpPr/>
            <p:nvPr/>
          </p:nvSpPr>
          <p:spPr>
            <a:xfrm>
              <a:off x="1681809" y="3965338"/>
              <a:ext cx="407291" cy="497703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箭號: 向右 8">
              <a:extLst>
                <a:ext uri="{FF2B5EF4-FFF2-40B4-BE49-F238E27FC236}">
                  <a16:creationId xmlns:a16="http://schemas.microsoft.com/office/drawing/2014/main" id="{DD0037BC-D66A-4B0D-A630-600CD9170D98}"/>
                </a:ext>
              </a:extLst>
            </p:cNvPr>
            <p:cNvSpPr/>
            <p:nvPr/>
          </p:nvSpPr>
          <p:spPr>
            <a:xfrm>
              <a:off x="3487184" y="3965338"/>
              <a:ext cx="407291" cy="497703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36F9D4AB-93A0-4ADA-851F-459ADE61A42D}"/>
                </a:ext>
              </a:extLst>
            </p:cNvPr>
            <p:cNvSpPr txBox="1"/>
            <p:nvPr/>
          </p:nvSpPr>
          <p:spPr>
            <a:xfrm>
              <a:off x="3916528" y="3962066"/>
              <a:ext cx="8735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>
                  <a:solidFill>
                    <a:srgbClr val="FF0000"/>
                  </a:solidFill>
                </a:rPr>
                <a:t>1.0</a:t>
              </a:r>
              <a:endParaRPr lang="zh-TW" altLang="en-US" sz="28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FF464D73-956B-4EFA-AC33-A268B9C050FA}"/>
              </a:ext>
            </a:extLst>
          </p:cNvPr>
          <p:cNvGrpSpPr/>
          <p:nvPr/>
        </p:nvGrpSpPr>
        <p:grpSpPr>
          <a:xfrm>
            <a:off x="4798546" y="4328525"/>
            <a:ext cx="3946071" cy="893390"/>
            <a:chOff x="833421" y="5317338"/>
            <a:chExt cx="3946071" cy="893390"/>
          </a:xfrm>
        </p:grpSpPr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599C7FF7-4B82-4430-A198-E36DDF92D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3421" y="5317688"/>
              <a:ext cx="848388" cy="893040"/>
            </a:xfrm>
            <a:prstGeom prst="rect">
              <a:avLst/>
            </a:prstGeom>
          </p:spPr>
        </p:pic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ADC8ECA5-A5B7-47C5-91A4-5925FC9145A1}"/>
                </a:ext>
              </a:extLst>
            </p:cNvPr>
            <p:cNvSpPr/>
            <p:nvPr/>
          </p:nvSpPr>
          <p:spPr>
            <a:xfrm>
              <a:off x="2089100" y="5317338"/>
              <a:ext cx="1355850" cy="85215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14" name="箭號: 向右 13">
              <a:extLst>
                <a:ext uri="{FF2B5EF4-FFF2-40B4-BE49-F238E27FC236}">
                  <a16:creationId xmlns:a16="http://schemas.microsoft.com/office/drawing/2014/main" id="{56A2B498-3008-4EAE-A219-4AF109E90C2B}"/>
                </a:ext>
              </a:extLst>
            </p:cNvPr>
            <p:cNvSpPr/>
            <p:nvPr/>
          </p:nvSpPr>
          <p:spPr>
            <a:xfrm>
              <a:off x="1676764" y="5494562"/>
              <a:ext cx="407291" cy="497703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箭號: 向右 14">
              <a:extLst>
                <a:ext uri="{FF2B5EF4-FFF2-40B4-BE49-F238E27FC236}">
                  <a16:creationId xmlns:a16="http://schemas.microsoft.com/office/drawing/2014/main" id="{D8B958DE-CCD2-46EF-AB72-269015DB36F6}"/>
                </a:ext>
              </a:extLst>
            </p:cNvPr>
            <p:cNvSpPr/>
            <p:nvPr/>
          </p:nvSpPr>
          <p:spPr>
            <a:xfrm>
              <a:off x="3482139" y="5494562"/>
              <a:ext cx="407291" cy="497703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8534372A-9651-43D8-8E05-2E127DEB97B4}"/>
                </a:ext>
              </a:extLst>
            </p:cNvPr>
            <p:cNvSpPr txBox="1"/>
            <p:nvPr/>
          </p:nvSpPr>
          <p:spPr>
            <a:xfrm>
              <a:off x="3905946" y="5481803"/>
              <a:ext cx="8735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>
                  <a:solidFill>
                    <a:srgbClr val="FF0000"/>
                  </a:solidFill>
                </a:rPr>
                <a:t>0.1</a:t>
              </a:r>
              <a:endParaRPr lang="zh-TW" altLang="en-US" sz="28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2F7C3BA0-A346-4751-B537-1198130A4554}"/>
              </a:ext>
            </a:extLst>
          </p:cNvPr>
          <p:cNvSpPr txBox="1"/>
          <p:nvPr/>
        </p:nvSpPr>
        <p:spPr>
          <a:xfrm>
            <a:off x="537294" y="5603668"/>
            <a:ext cx="7489106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Can we use the discriminator to generate objects?</a:t>
            </a:r>
            <a:endParaRPr lang="zh-TW" altLang="en-US" sz="28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4DD701E-1C3C-4FF1-80F6-FC1D19B915B8}"/>
              </a:ext>
            </a:extLst>
          </p:cNvPr>
          <p:cNvSpPr txBox="1"/>
          <p:nvPr/>
        </p:nvSpPr>
        <p:spPr>
          <a:xfrm>
            <a:off x="7843818" y="6000214"/>
            <a:ext cx="770349" cy="5232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Yes.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0170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0A28EE-5DBD-4D87-8E52-68A4C506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C99B59B-C26E-48B8-9A04-469325FD8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It</a:t>
            </a:r>
            <a:r>
              <a:rPr lang="zh-TW" altLang="en-US" dirty="0"/>
              <a:t> </a:t>
            </a:r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easier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catch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relation</a:t>
            </a:r>
            <a:r>
              <a:rPr lang="zh-TW" altLang="en-US" dirty="0"/>
              <a:t> </a:t>
            </a:r>
            <a:r>
              <a:rPr lang="en-US" altLang="zh-TW" dirty="0"/>
              <a:t>between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components by top-down evaluation.</a:t>
            </a:r>
            <a:endParaRPr lang="zh-TW" altLang="en-US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B1547002-3E0B-420A-80A4-93B0341D29CE}"/>
              </a:ext>
            </a:extLst>
          </p:cNvPr>
          <p:cNvGrpSpPr/>
          <p:nvPr/>
        </p:nvGrpSpPr>
        <p:grpSpPr>
          <a:xfrm>
            <a:off x="2767135" y="3462942"/>
            <a:ext cx="4138134" cy="2299469"/>
            <a:chOff x="628650" y="3516584"/>
            <a:chExt cx="4138134" cy="2299469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AD91CDD6-906B-45D7-8A64-06DD519F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8650" y="3516584"/>
              <a:ext cx="1927793" cy="1915514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8106A3F-453E-44CD-AB2C-A641F7F645A5}"/>
                </a:ext>
              </a:extLst>
            </p:cNvPr>
            <p:cNvSpPr/>
            <p:nvPr/>
          </p:nvSpPr>
          <p:spPr>
            <a:xfrm>
              <a:off x="2169068" y="4825471"/>
              <a:ext cx="116746" cy="10570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430A7D8D-7701-40DA-9277-E5F298022A3D}"/>
                </a:ext>
              </a:extLst>
            </p:cNvPr>
            <p:cNvSpPr txBox="1"/>
            <p:nvPr/>
          </p:nvSpPr>
          <p:spPr>
            <a:xfrm>
              <a:off x="690985" y="5354388"/>
              <a:ext cx="1818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dirty="0">
                  <a:ea typeface="標楷體" panose="03000509000000000000" pitchFamily="65" charset="-120"/>
                </a:rPr>
                <a:t>我</a:t>
              </a:r>
              <a:r>
                <a:rPr lang="zh-CN" altLang="en-US" sz="2400" dirty="0">
                  <a:ea typeface="標楷體" panose="03000509000000000000" pitchFamily="65" charset="-120"/>
                </a:rPr>
                <a:t>觉</a:t>
              </a:r>
              <a:r>
                <a:rPr lang="zh-TW" altLang="en-US" sz="2400" dirty="0">
                  <a:ea typeface="標楷體" panose="03000509000000000000" pitchFamily="65" charset="-120"/>
                </a:rPr>
                <a:t>得不行</a:t>
              </a: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BF61E2D4-0262-424C-B709-9D48C9FE258B}"/>
                </a:ext>
              </a:extLst>
            </p:cNvPr>
            <p:cNvSpPr txBox="1"/>
            <p:nvPr/>
          </p:nvSpPr>
          <p:spPr>
            <a:xfrm>
              <a:off x="3021767" y="5354388"/>
              <a:ext cx="17450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dirty="0">
                  <a:ea typeface="標楷體" panose="03000509000000000000" pitchFamily="65" charset="-120"/>
                </a:rPr>
                <a:t>我</a:t>
              </a:r>
              <a:r>
                <a:rPr lang="zh-CN" altLang="en-US" sz="2400" dirty="0">
                  <a:ea typeface="標楷體" panose="03000509000000000000" pitchFamily="65" charset="-120"/>
                </a:rPr>
                <a:t>觉</a:t>
              </a:r>
              <a:r>
                <a:rPr lang="zh-TW" altLang="en-US" sz="2400" dirty="0">
                  <a:ea typeface="標楷體" panose="03000509000000000000" pitchFamily="65" charset="-120"/>
                </a:rPr>
                <a:t>得</a:t>
              </a:r>
              <a:r>
                <a:rPr lang="zh-CN" altLang="en-HK" sz="2400" dirty="0">
                  <a:ea typeface="標楷體" panose="03000509000000000000" pitchFamily="65" charset="-120"/>
                </a:rPr>
                <a:t>可以</a:t>
              </a:r>
              <a:endParaRPr lang="zh-TW" altLang="en-US" sz="2400" dirty="0">
                <a:ea typeface="標楷體" panose="03000509000000000000" pitchFamily="65" charset="-120"/>
              </a:endParaRPr>
            </a:p>
          </p:txBody>
        </p:sp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DB0ED0C2-2A8B-4E89-97B1-2404F422B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38991" y="3530944"/>
              <a:ext cx="1927793" cy="1915514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416C586-9269-4A39-911C-275A01BE83BD}"/>
                </a:ext>
              </a:extLst>
            </p:cNvPr>
            <p:cNvSpPr/>
            <p:nvPr/>
          </p:nvSpPr>
          <p:spPr>
            <a:xfrm>
              <a:off x="4360359" y="4808717"/>
              <a:ext cx="116746" cy="13682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E7A4547-8DE3-4C03-BD05-EF45F3E9C4EA}"/>
                </a:ext>
              </a:extLst>
            </p:cNvPr>
            <p:cNvSpPr/>
            <p:nvPr/>
          </p:nvSpPr>
          <p:spPr>
            <a:xfrm>
              <a:off x="4122849" y="4808717"/>
              <a:ext cx="237510" cy="13682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4B0F1ED5-0B78-4238-9122-C42D9B537D66}"/>
                </a:ext>
              </a:extLst>
            </p:cNvPr>
            <p:cNvSpPr/>
            <p:nvPr/>
          </p:nvSpPr>
          <p:spPr>
            <a:xfrm rot="5400000">
              <a:off x="4254132" y="5031689"/>
              <a:ext cx="309123" cy="13682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7960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96BF50-2BEE-464E-B1D2-51FF78CEC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BB5AF8D3-5645-4A34-9E05-631D67B4BB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7898589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4E090E7B-635A-4F25-AFC2-11ACE3664C28}"/>
              </a:ext>
            </a:extLst>
          </p:cNvPr>
          <p:cNvSpPr/>
          <p:nvPr/>
        </p:nvSpPr>
        <p:spPr>
          <a:xfrm>
            <a:off x="628650" y="1825625"/>
            <a:ext cx="7886700" cy="7869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5603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6CC11997-0E77-4912-85B3-F48ED11F5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523" y="2803989"/>
            <a:ext cx="6032954" cy="200499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9D45072-DD0A-4FDB-A6BD-D7BBC0B4E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A4FB43-DB39-404F-80AB-717902792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Suppose we already have a good discriminator D(x) …</a:t>
            </a:r>
            <a:endParaRPr lang="zh-TW" altLang="en-US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EC54199-47DD-4C89-AC2D-CC8469D98230}"/>
              </a:ext>
            </a:extLst>
          </p:cNvPr>
          <p:cNvSpPr txBox="1"/>
          <p:nvPr/>
        </p:nvSpPr>
        <p:spPr>
          <a:xfrm>
            <a:off x="1718741" y="5852071"/>
            <a:ext cx="5682612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How to learn the discriminator?</a:t>
            </a:r>
            <a:endParaRPr lang="zh-TW" altLang="en-US" sz="2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623F13A-1F75-42C4-9D71-9DD4C2CA64A9}"/>
              </a:ext>
            </a:extLst>
          </p:cNvPr>
          <p:cNvSpPr txBox="1"/>
          <p:nvPr/>
        </p:nvSpPr>
        <p:spPr>
          <a:xfrm>
            <a:off x="1524680" y="4808980"/>
            <a:ext cx="4057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0000FF"/>
                </a:solidFill>
              </a:rPr>
              <a:t>Enumerate all possible x !!!</a:t>
            </a:r>
            <a:endParaRPr lang="zh-TW" alt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8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87875-2A90-4D3A-A407-C834F9C75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 - Training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C823CC-3C7C-4743-8A1A-D4E6AE990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 have some real images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0ACB454-C0BB-40F4-9BA1-43EF1484FA15}"/>
              </a:ext>
            </a:extLst>
          </p:cNvPr>
          <p:cNvSpPr txBox="1"/>
          <p:nvPr/>
        </p:nvSpPr>
        <p:spPr>
          <a:xfrm>
            <a:off x="486867" y="6050289"/>
            <a:ext cx="8170266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Discriminator training needs some negative examples.</a:t>
            </a:r>
            <a:endParaRPr lang="zh-TW" altLang="en-US" sz="2800" dirty="0"/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73C5DBC1-C2FF-4431-A24B-C04094C71128}"/>
              </a:ext>
            </a:extLst>
          </p:cNvPr>
          <p:cNvGrpSpPr/>
          <p:nvPr/>
        </p:nvGrpSpPr>
        <p:grpSpPr>
          <a:xfrm>
            <a:off x="239815" y="2607854"/>
            <a:ext cx="4401576" cy="1122019"/>
            <a:chOff x="628650" y="2528982"/>
            <a:chExt cx="4401576" cy="1122019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A6D1802A-122F-4E19-BAA9-7FB8E0464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650" y="2662983"/>
              <a:ext cx="805004" cy="805004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7D5B7C7-786F-49C6-BDCD-7BDC5428E937}"/>
                </a:ext>
              </a:extLst>
            </p:cNvPr>
            <p:cNvSpPr/>
            <p:nvPr/>
          </p:nvSpPr>
          <p:spPr>
            <a:xfrm>
              <a:off x="1762169" y="2528982"/>
              <a:ext cx="864918" cy="107300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10" name="箭號: 向右 9">
              <a:extLst>
                <a:ext uri="{FF2B5EF4-FFF2-40B4-BE49-F238E27FC236}">
                  <a16:creationId xmlns:a16="http://schemas.microsoft.com/office/drawing/2014/main" id="{33B9F13F-D6CB-48BD-B84D-8F34485ECCD6}"/>
                </a:ext>
              </a:extLst>
            </p:cNvPr>
            <p:cNvSpPr/>
            <p:nvPr/>
          </p:nvSpPr>
          <p:spPr>
            <a:xfrm>
              <a:off x="1357192" y="2861641"/>
              <a:ext cx="407291" cy="418871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箭號: 向右 10">
              <a:extLst>
                <a:ext uri="{FF2B5EF4-FFF2-40B4-BE49-F238E27FC236}">
                  <a16:creationId xmlns:a16="http://schemas.microsoft.com/office/drawing/2014/main" id="{A4E79A77-7F47-4B24-8C65-AA962789D3BE}"/>
                </a:ext>
              </a:extLst>
            </p:cNvPr>
            <p:cNvSpPr/>
            <p:nvPr/>
          </p:nvSpPr>
          <p:spPr>
            <a:xfrm>
              <a:off x="2627087" y="2843946"/>
              <a:ext cx="310167" cy="418872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1BF0FCB2-D435-45A5-B4B1-82EEDE6CB4D9}"/>
                </a:ext>
              </a:extLst>
            </p:cNvPr>
            <p:cNvSpPr txBox="1"/>
            <p:nvPr/>
          </p:nvSpPr>
          <p:spPr>
            <a:xfrm>
              <a:off x="2955602" y="2843946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scalar</a:t>
              </a:r>
              <a:endParaRPr lang="zh-TW" altLang="en-US" sz="2400" dirty="0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53A8A899-8F8A-49DA-A7E9-86D27B4620B9}"/>
                </a:ext>
              </a:extLst>
            </p:cNvPr>
            <p:cNvSpPr txBox="1"/>
            <p:nvPr/>
          </p:nvSpPr>
          <p:spPr>
            <a:xfrm>
              <a:off x="4139541" y="2820004"/>
              <a:ext cx="8906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>
                  <a:solidFill>
                    <a:srgbClr val="0000FF"/>
                  </a:solidFill>
                </a:rPr>
                <a:t>1</a:t>
              </a:r>
            </a:p>
            <a:p>
              <a:pPr algn="ctr"/>
              <a:r>
                <a:rPr lang="en-US" altLang="zh-TW" sz="2400" dirty="0">
                  <a:solidFill>
                    <a:srgbClr val="0000FF"/>
                  </a:solidFill>
                </a:rPr>
                <a:t>(real)</a:t>
              </a:r>
              <a:endParaRPr lang="zh-TW" altLang="en-US" sz="2400" dirty="0">
                <a:solidFill>
                  <a:srgbClr val="0000FF"/>
                </a:solidFill>
              </a:endParaRPr>
            </a:p>
          </p:txBody>
        </p:sp>
        <p:sp>
          <p:nvSpPr>
            <p:cNvPr id="14" name="箭號: 左-右雙向 13">
              <a:extLst>
                <a:ext uri="{FF2B5EF4-FFF2-40B4-BE49-F238E27FC236}">
                  <a16:creationId xmlns:a16="http://schemas.microsoft.com/office/drawing/2014/main" id="{4D8744EB-A0DF-4EB5-9F0C-4386A79980D2}"/>
                </a:ext>
              </a:extLst>
            </p:cNvPr>
            <p:cNvSpPr/>
            <p:nvPr/>
          </p:nvSpPr>
          <p:spPr>
            <a:xfrm>
              <a:off x="3811026" y="2882511"/>
              <a:ext cx="590485" cy="352992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12184913-C6AB-4C4C-8727-FCA2DF9010C7}"/>
              </a:ext>
            </a:extLst>
          </p:cNvPr>
          <p:cNvGrpSpPr/>
          <p:nvPr/>
        </p:nvGrpSpPr>
        <p:grpSpPr>
          <a:xfrm>
            <a:off x="5435777" y="2573354"/>
            <a:ext cx="3673034" cy="1122019"/>
            <a:chOff x="1357192" y="2528982"/>
            <a:chExt cx="3673034" cy="1122019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FF208C3-9DFF-489C-AFAF-B7E3F6C6E9E6}"/>
                </a:ext>
              </a:extLst>
            </p:cNvPr>
            <p:cNvSpPr/>
            <p:nvPr/>
          </p:nvSpPr>
          <p:spPr>
            <a:xfrm>
              <a:off x="1762169" y="2528982"/>
              <a:ext cx="864918" cy="107300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19" name="箭號: 向右 18">
              <a:extLst>
                <a:ext uri="{FF2B5EF4-FFF2-40B4-BE49-F238E27FC236}">
                  <a16:creationId xmlns:a16="http://schemas.microsoft.com/office/drawing/2014/main" id="{2B51058F-D076-4E06-9CF3-9788087CE5E2}"/>
                </a:ext>
              </a:extLst>
            </p:cNvPr>
            <p:cNvSpPr/>
            <p:nvPr/>
          </p:nvSpPr>
          <p:spPr>
            <a:xfrm>
              <a:off x="1357192" y="2861641"/>
              <a:ext cx="407291" cy="418871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箭號: 向右 19">
              <a:extLst>
                <a:ext uri="{FF2B5EF4-FFF2-40B4-BE49-F238E27FC236}">
                  <a16:creationId xmlns:a16="http://schemas.microsoft.com/office/drawing/2014/main" id="{4E0B5105-B1F0-416D-8F91-3C8F71E946F9}"/>
                </a:ext>
              </a:extLst>
            </p:cNvPr>
            <p:cNvSpPr/>
            <p:nvPr/>
          </p:nvSpPr>
          <p:spPr>
            <a:xfrm>
              <a:off x="2627087" y="2843946"/>
              <a:ext cx="310167" cy="418872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32F350B8-437D-4003-9710-A24FF4D77C0A}"/>
                </a:ext>
              </a:extLst>
            </p:cNvPr>
            <p:cNvSpPr txBox="1"/>
            <p:nvPr/>
          </p:nvSpPr>
          <p:spPr>
            <a:xfrm>
              <a:off x="2955602" y="2843946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scalar</a:t>
              </a:r>
              <a:endParaRPr lang="zh-TW" altLang="en-US" sz="2400" dirty="0"/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4A673E44-CEF6-4E6D-AA2A-4A1862250588}"/>
                </a:ext>
              </a:extLst>
            </p:cNvPr>
            <p:cNvSpPr txBox="1"/>
            <p:nvPr/>
          </p:nvSpPr>
          <p:spPr>
            <a:xfrm>
              <a:off x="4139541" y="2820004"/>
              <a:ext cx="8906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>
                  <a:solidFill>
                    <a:srgbClr val="0000FF"/>
                  </a:solidFill>
                </a:rPr>
                <a:t>1</a:t>
              </a:r>
            </a:p>
            <a:p>
              <a:pPr algn="ctr"/>
              <a:r>
                <a:rPr lang="en-US" altLang="zh-TW" sz="2400" dirty="0">
                  <a:solidFill>
                    <a:srgbClr val="0000FF"/>
                  </a:solidFill>
                </a:rPr>
                <a:t>(real)</a:t>
              </a:r>
              <a:endParaRPr lang="zh-TW" altLang="en-US" sz="2400" dirty="0">
                <a:solidFill>
                  <a:srgbClr val="0000FF"/>
                </a:solidFill>
              </a:endParaRPr>
            </a:p>
          </p:txBody>
        </p:sp>
        <p:sp>
          <p:nvSpPr>
            <p:cNvPr id="23" name="箭號: 左-右雙向 22">
              <a:extLst>
                <a:ext uri="{FF2B5EF4-FFF2-40B4-BE49-F238E27FC236}">
                  <a16:creationId xmlns:a16="http://schemas.microsoft.com/office/drawing/2014/main" id="{C1A7622C-904F-4BE3-85C9-14857AE6A419}"/>
                </a:ext>
              </a:extLst>
            </p:cNvPr>
            <p:cNvSpPr/>
            <p:nvPr/>
          </p:nvSpPr>
          <p:spPr>
            <a:xfrm>
              <a:off x="3811026" y="2882511"/>
              <a:ext cx="590485" cy="352992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D3BDD284-0F6B-432A-8305-38874279743F}"/>
              </a:ext>
            </a:extLst>
          </p:cNvPr>
          <p:cNvGrpSpPr/>
          <p:nvPr/>
        </p:nvGrpSpPr>
        <p:grpSpPr>
          <a:xfrm>
            <a:off x="968357" y="3920666"/>
            <a:ext cx="3673034" cy="1122019"/>
            <a:chOff x="1357192" y="2528982"/>
            <a:chExt cx="3673034" cy="1122019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DF5D1C9-E851-4CA1-A5D7-5CB22116D4CD}"/>
                </a:ext>
              </a:extLst>
            </p:cNvPr>
            <p:cNvSpPr/>
            <p:nvPr/>
          </p:nvSpPr>
          <p:spPr>
            <a:xfrm>
              <a:off x="1762169" y="2528982"/>
              <a:ext cx="864918" cy="107300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27" name="箭號: 向右 26">
              <a:extLst>
                <a:ext uri="{FF2B5EF4-FFF2-40B4-BE49-F238E27FC236}">
                  <a16:creationId xmlns:a16="http://schemas.microsoft.com/office/drawing/2014/main" id="{7698E6D6-D456-4836-9DBF-53FA4B838A39}"/>
                </a:ext>
              </a:extLst>
            </p:cNvPr>
            <p:cNvSpPr/>
            <p:nvPr/>
          </p:nvSpPr>
          <p:spPr>
            <a:xfrm>
              <a:off x="1357192" y="2861641"/>
              <a:ext cx="407291" cy="418871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箭號: 向右 27">
              <a:extLst>
                <a:ext uri="{FF2B5EF4-FFF2-40B4-BE49-F238E27FC236}">
                  <a16:creationId xmlns:a16="http://schemas.microsoft.com/office/drawing/2014/main" id="{420D7D14-B1FA-4088-A191-E4A1357E8EF0}"/>
                </a:ext>
              </a:extLst>
            </p:cNvPr>
            <p:cNvSpPr/>
            <p:nvPr/>
          </p:nvSpPr>
          <p:spPr>
            <a:xfrm>
              <a:off x="2627087" y="2843946"/>
              <a:ext cx="310167" cy="418872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AED47864-515A-428C-B5B1-49096EFED390}"/>
                </a:ext>
              </a:extLst>
            </p:cNvPr>
            <p:cNvSpPr txBox="1"/>
            <p:nvPr/>
          </p:nvSpPr>
          <p:spPr>
            <a:xfrm>
              <a:off x="2955602" y="2843946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scalar</a:t>
              </a:r>
              <a:endParaRPr lang="zh-TW" altLang="en-US" sz="2400" dirty="0"/>
            </a:p>
          </p:txBody>
        </p:sp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F1EBD273-6422-4957-8237-3C6525FE81EE}"/>
                </a:ext>
              </a:extLst>
            </p:cNvPr>
            <p:cNvSpPr txBox="1"/>
            <p:nvPr/>
          </p:nvSpPr>
          <p:spPr>
            <a:xfrm>
              <a:off x="4139541" y="2820004"/>
              <a:ext cx="8906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>
                  <a:solidFill>
                    <a:srgbClr val="0000FF"/>
                  </a:solidFill>
                </a:rPr>
                <a:t>1</a:t>
              </a:r>
            </a:p>
            <a:p>
              <a:pPr algn="ctr"/>
              <a:r>
                <a:rPr lang="en-US" altLang="zh-TW" sz="2400" dirty="0">
                  <a:solidFill>
                    <a:srgbClr val="0000FF"/>
                  </a:solidFill>
                </a:rPr>
                <a:t>(real)</a:t>
              </a:r>
              <a:endParaRPr lang="zh-TW" altLang="en-US" sz="2400" dirty="0">
                <a:solidFill>
                  <a:srgbClr val="0000FF"/>
                </a:solidFill>
              </a:endParaRPr>
            </a:p>
          </p:txBody>
        </p:sp>
        <p:sp>
          <p:nvSpPr>
            <p:cNvPr id="31" name="箭號: 左-右雙向 30">
              <a:extLst>
                <a:ext uri="{FF2B5EF4-FFF2-40B4-BE49-F238E27FC236}">
                  <a16:creationId xmlns:a16="http://schemas.microsoft.com/office/drawing/2014/main" id="{949849C1-089A-4664-890C-CB53A9B66D38}"/>
                </a:ext>
              </a:extLst>
            </p:cNvPr>
            <p:cNvSpPr/>
            <p:nvPr/>
          </p:nvSpPr>
          <p:spPr>
            <a:xfrm>
              <a:off x="3811026" y="2882511"/>
              <a:ext cx="590485" cy="352992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951FC300-EB57-457F-8083-89126E8E6206}"/>
              </a:ext>
            </a:extLst>
          </p:cNvPr>
          <p:cNvGrpSpPr/>
          <p:nvPr/>
        </p:nvGrpSpPr>
        <p:grpSpPr>
          <a:xfrm>
            <a:off x="5435777" y="3871652"/>
            <a:ext cx="3673034" cy="1122019"/>
            <a:chOff x="1357192" y="2528982"/>
            <a:chExt cx="3673034" cy="1122019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8D53E33D-23D1-42D2-880E-F5E2A00EDC1E}"/>
                </a:ext>
              </a:extLst>
            </p:cNvPr>
            <p:cNvSpPr/>
            <p:nvPr/>
          </p:nvSpPr>
          <p:spPr>
            <a:xfrm>
              <a:off x="1762169" y="2528982"/>
              <a:ext cx="864918" cy="107300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35" name="箭號: 向右 34">
              <a:extLst>
                <a:ext uri="{FF2B5EF4-FFF2-40B4-BE49-F238E27FC236}">
                  <a16:creationId xmlns:a16="http://schemas.microsoft.com/office/drawing/2014/main" id="{684595B7-F522-4015-918C-A013891D79FC}"/>
                </a:ext>
              </a:extLst>
            </p:cNvPr>
            <p:cNvSpPr/>
            <p:nvPr/>
          </p:nvSpPr>
          <p:spPr>
            <a:xfrm>
              <a:off x="1357192" y="2861641"/>
              <a:ext cx="407291" cy="418871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" name="箭號: 向右 35">
              <a:extLst>
                <a:ext uri="{FF2B5EF4-FFF2-40B4-BE49-F238E27FC236}">
                  <a16:creationId xmlns:a16="http://schemas.microsoft.com/office/drawing/2014/main" id="{2B813E3B-C6BA-428A-8D7B-26AA27000ED1}"/>
                </a:ext>
              </a:extLst>
            </p:cNvPr>
            <p:cNvSpPr/>
            <p:nvPr/>
          </p:nvSpPr>
          <p:spPr>
            <a:xfrm>
              <a:off x="2627087" y="2843946"/>
              <a:ext cx="310167" cy="418872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3C109D0B-8208-4F53-ABEF-A76144D4F8BD}"/>
                </a:ext>
              </a:extLst>
            </p:cNvPr>
            <p:cNvSpPr txBox="1"/>
            <p:nvPr/>
          </p:nvSpPr>
          <p:spPr>
            <a:xfrm>
              <a:off x="2955602" y="2843946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scalar</a:t>
              </a:r>
              <a:endParaRPr lang="zh-TW" altLang="en-US" sz="2400" dirty="0"/>
            </a:p>
          </p:txBody>
        </p:sp>
        <p:sp>
          <p:nvSpPr>
            <p:cNvPr id="38" name="文字方塊 37">
              <a:extLst>
                <a:ext uri="{FF2B5EF4-FFF2-40B4-BE49-F238E27FC236}">
                  <a16:creationId xmlns:a16="http://schemas.microsoft.com/office/drawing/2014/main" id="{92668012-C32B-4164-9238-6CABFEEF6E36}"/>
                </a:ext>
              </a:extLst>
            </p:cNvPr>
            <p:cNvSpPr txBox="1"/>
            <p:nvPr/>
          </p:nvSpPr>
          <p:spPr>
            <a:xfrm>
              <a:off x="4139541" y="2820004"/>
              <a:ext cx="8906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>
                  <a:solidFill>
                    <a:srgbClr val="0000FF"/>
                  </a:solidFill>
                </a:rPr>
                <a:t>1</a:t>
              </a:r>
            </a:p>
            <a:p>
              <a:pPr algn="ctr"/>
              <a:r>
                <a:rPr lang="en-US" altLang="zh-TW" sz="2400" dirty="0">
                  <a:solidFill>
                    <a:srgbClr val="0000FF"/>
                  </a:solidFill>
                </a:rPr>
                <a:t>(real)</a:t>
              </a:r>
              <a:endParaRPr lang="zh-TW" altLang="en-US" sz="2400" dirty="0">
                <a:solidFill>
                  <a:srgbClr val="0000FF"/>
                </a:solidFill>
              </a:endParaRPr>
            </a:p>
          </p:txBody>
        </p:sp>
        <p:sp>
          <p:nvSpPr>
            <p:cNvPr id="39" name="箭號: 左-右雙向 38">
              <a:extLst>
                <a:ext uri="{FF2B5EF4-FFF2-40B4-BE49-F238E27FC236}">
                  <a16:creationId xmlns:a16="http://schemas.microsoft.com/office/drawing/2014/main" id="{D0D4282C-7BAC-4AEC-8418-9E0C5E0A4A32}"/>
                </a:ext>
              </a:extLst>
            </p:cNvPr>
            <p:cNvSpPr/>
            <p:nvPr/>
          </p:nvSpPr>
          <p:spPr>
            <a:xfrm>
              <a:off x="3811026" y="2882511"/>
              <a:ext cx="590485" cy="352992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93E738F7-F965-42C0-8ADE-E5E6946084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056" y="2741855"/>
            <a:ext cx="805004" cy="805004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AA6256EA-55D0-4657-9391-5176ABA034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05" y="4039982"/>
            <a:ext cx="805004" cy="80500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8CC7217-3ED9-4F82-B6EE-0CC9F9B802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770" y="4014946"/>
            <a:ext cx="805004" cy="805004"/>
          </a:xfrm>
          <a:prstGeom prst="rect">
            <a:avLst/>
          </a:prstGeom>
        </p:spPr>
      </p:pic>
      <p:sp>
        <p:nvSpPr>
          <p:cNvPr id="40" name="文字方塊 39">
            <a:extLst>
              <a:ext uri="{FF2B5EF4-FFF2-40B4-BE49-F238E27FC236}">
                <a16:creationId xmlns:a16="http://schemas.microsoft.com/office/drawing/2014/main" id="{2E54C3A2-15D5-48C3-832B-EC11CB1739AA}"/>
              </a:ext>
            </a:extLst>
          </p:cNvPr>
          <p:cNvSpPr txBox="1"/>
          <p:nvPr/>
        </p:nvSpPr>
        <p:spPr>
          <a:xfrm>
            <a:off x="1336107" y="5254081"/>
            <a:ext cx="6471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Discriminator only learns to output “1” (real).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639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圖片 58">
            <a:extLst>
              <a:ext uri="{FF2B5EF4-FFF2-40B4-BE49-F238E27FC236}">
                <a16:creationId xmlns:a16="http://schemas.microsoft.com/office/drawing/2014/main" id="{D0465E97-9738-43AC-A135-A76A6F8A7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7594" y="3935027"/>
            <a:ext cx="851310" cy="82890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ADA4EFF-C8F2-41F8-B878-89F32C7C7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 - Training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082433-0390-424C-8C02-B9F912547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Negative examples are critical.</a:t>
            </a:r>
            <a:endParaRPr lang="zh-TW" altLang="en-US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24F272A7-2A35-497F-894F-07DA82C32798}"/>
              </a:ext>
            </a:extLst>
          </p:cNvPr>
          <p:cNvGrpSpPr/>
          <p:nvPr/>
        </p:nvGrpSpPr>
        <p:grpSpPr>
          <a:xfrm>
            <a:off x="204242" y="2498267"/>
            <a:ext cx="4396786" cy="1122019"/>
            <a:chOff x="244605" y="3920666"/>
            <a:chExt cx="4396786" cy="1122019"/>
          </a:xfrm>
        </p:grpSpPr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395BA2B4-BFA3-4DFE-855B-FB5E248BF107}"/>
                </a:ext>
              </a:extLst>
            </p:cNvPr>
            <p:cNvGrpSpPr/>
            <p:nvPr/>
          </p:nvGrpSpPr>
          <p:grpSpPr>
            <a:xfrm>
              <a:off x="968357" y="3920666"/>
              <a:ext cx="3673034" cy="1122019"/>
              <a:chOff x="1357192" y="2528982"/>
              <a:chExt cx="3673034" cy="1122019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7E606150-DB10-470A-B518-7039814DC660}"/>
                  </a:ext>
                </a:extLst>
              </p:cNvPr>
              <p:cNvSpPr/>
              <p:nvPr/>
            </p:nvSpPr>
            <p:spPr>
              <a:xfrm>
                <a:off x="1762169" y="2528982"/>
                <a:ext cx="864918" cy="1073005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/>
                  <a:t>D</a:t>
                </a:r>
              </a:p>
            </p:txBody>
          </p:sp>
          <p:sp>
            <p:nvSpPr>
              <p:cNvPr id="6" name="箭號: 向右 5">
                <a:extLst>
                  <a:ext uri="{FF2B5EF4-FFF2-40B4-BE49-F238E27FC236}">
                    <a16:creationId xmlns:a16="http://schemas.microsoft.com/office/drawing/2014/main" id="{4332CED9-3694-4C45-905B-E86441B786B2}"/>
                  </a:ext>
                </a:extLst>
              </p:cNvPr>
              <p:cNvSpPr/>
              <p:nvPr/>
            </p:nvSpPr>
            <p:spPr>
              <a:xfrm>
                <a:off x="1357192" y="2861641"/>
                <a:ext cx="407291" cy="418871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" name="箭號: 向右 6">
                <a:extLst>
                  <a:ext uri="{FF2B5EF4-FFF2-40B4-BE49-F238E27FC236}">
                    <a16:creationId xmlns:a16="http://schemas.microsoft.com/office/drawing/2014/main" id="{C656D103-64CF-4E65-8E42-4784AD6107E9}"/>
                  </a:ext>
                </a:extLst>
              </p:cNvPr>
              <p:cNvSpPr/>
              <p:nvPr/>
            </p:nvSpPr>
            <p:spPr>
              <a:xfrm>
                <a:off x="2627087" y="2843946"/>
                <a:ext cx="310167" cy="418872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7AD07202-191C-455D-8677-D18F8F9C7736}"/>
                  </a:ext>
                </a:extLst>
              </p:cNvPr>
              <p:cNvSpPr txBox="1"/>
              <p:nvPr/>
            </p:nvSpPr>
            <p:spPr>
              <a:xfrm>
                <a:off x="2955602" y="2843946"/>
                <a:ext cx="12192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scalar</a:t>
                </a:r>
                <a:endParaRPr lang="zh-TW" altLang="en-US" sz="2400" dirty="0"/>
              </a:p>
            </p:txBody>
          </p:sp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B4458851-E755-4E28-8D8E-19CD2ED526E9}"/>
                  </a:ext>
                </a:extLst>
              </p:cNvPr>
              <p:cNvSpPr txBox="1"/>
              <p:nvPr/>
            </p:nvSpPr>
            <p:spPr>
              <a:xfrm>
                <a:off x="4139541" y="2820004"/>
                <a:ext cx="89068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>
                    <a:solidFill>
                      <a:srgbClr val="0000FF"/>
                    </a:solidFill>
                  </a:rPr>
                  <a:t>1</a:t>
                </a:r>
              </a:p>
              <a:p>
                <a:pPr algn="ctr"/>
                <a:r>
                  <a:rPr lang="en-US" altLang="zh-TW" sz="2400" dirty="0">
                    <a:solidFill>
                      <a:srgbClr val="0000FF"/>
                    </a:solidFill>
                  </a:rPr>
                  <a:t>(real)</a:t>
                </a:r>
                <a:endParaRPr lang="zh-TW" altLang="en-US" sz="2400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10" name="箭號: 左-右雙向 9">
                <a:extLst>
                  <a:ext uri="{FF2B5EF4-FFF2-40B4-BE49-F238E27FC236}">
                    <a16:creationId xmlns:a16="http://schemas.microsoft.com/office/drawing/2014/main" id="{ABDF99BB-5B9A-482F-A3D8-2194BCC9F079}"/>
                  </a:ext>
                </a:extLst>
              </p:cNvPr>
              <p:cNvSpPr/>
              <p:nvPr/>
            </p:nvSpPr>
            <p:spPr>
              <a:xfrm>
                <a:off x="3811026" y="2882511"/>
                <a:ext cx="590485" cy="352992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02C0FCB9-BBC4-4E78-BB9F-20224484C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605" y="4039982"/>
              <a:ext cx="805004" cy="805004"/>
            </a:xfrm>
            <a:prstGeom prst="rect">
              <a:avLst/>
            </a:prstGeom>
          </p:spPr>
        </p:pic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1D2D18F9-904A-4A36-8E7D-12C864931552}"/>
              </a:ext>
            </a:extLst>
          </p:cNvPr>
          <p:cNvGrpSpPr/>
          <p:nvPr/>
        </p:nvGrpSpPr>
        <p:grpSpPr>
          <a:xfrm>
            <a:off x="927994" y="3833629"/>
            <a:ext cx="3673034" cy="1122019"/>
            <a:chOff x="1357192" y="2528982"/>
            <a:chExt cx="3673034" cy="1122019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67760A7-1EFE-4A20-BE9F-62B558F1A866}"/>
                </a:ext>
              </a:extLst>
            </p:cNvPr>
            <p:cNvSpPr/>
            <p:nvPr/>
          </p:nvSpPr>
          <p:spPr>
            <a:xfrm>
              <a:off x="1762169" y="2528982"/>
              <a:ext cx="864918" cy="107300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17" name="箭號: 向右 16">
              <a:extLst>
                <a:ext uri="{FF2B5EF4-FFF2-40B4-BE49-F238E27FC236}">
                  <a16:creationId xmlns:a16="http://schemas.microsoft.com/office/drawing/2014/main" id="{207626BB-DA90-4CFC-A171-DA68116E34F8}"/>
                </a:ext>
              </a:extLst>
            </p:cNvPr>
            <p:cNvSpPr/>
            <p:nvPr/>
          </p:nvSpPr>
          <p:spPr>
            <a:xfrm>
              <a:off x="1357192" y="2861641"/>
              <a:ext cx="407291" cy="418871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箭號: 向右 17">
              <a:extLst>
                <a:ext uri="{FF2B5EF4-FFF2-40B4-BE49-F238E27FC236}">
                  <a16:creationId xmlns:a16="http://schemas.microsoft.com/office/drawing/2014/main" id="{CE3824ED-7444-4E04-BC49-824F554D6DA5}"/>
                </a:ext>
              </a:extLst>
            </p:cNvPr>
            <p:cNvSpPr/>
            <p:nvPr/>
          </p:nvSpPr>
          <p:spPr>
            <a:xfrm>
              <a:off x="2627087" y="2843946"/>
              <a:ext cx="310167" cy="418872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1F613C28-D3DA-4294-9777-91E99B2750E4}"/>
                </a:ext>
              </a:extLst>
            </p:cNvPr>
            <p:cNvSpPr txBox="1"/>
            <p:nvPr/>
          </p:nvSpPr>
          <p:spPr>
            <a:xfrm>
              <a:off x="2955602" y="2843946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scalar</a:t>
              </a:r>
              <a:endParaRPr lang="zh-TW" altLang="en-US" sz="2400" dirty="0"/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D5591930-C03E-4067-B438-320485ACBBF5}"/>
                </a:ext>
              </a:extLst>
            </p:cNvPr>
            <p:cNvSpPr txBox="1"/>
            <p:nvPr/>
          </p:nvSpPr>
          <p:spPr>
            <a:xfrm>
              <a:off x="4139541" y="2820004"/>
              <a:ext cx="8906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>
                  <a:solidFill>
                    <a:srgbClr val="FF0000"/>
                  </a:solidFill>
                </a:rPr>
                <a:t>0</a:t>
              </a:r>
            </a:p>
            <a:p>
              <a:pPr algn="ctr"/>
              <a:r>
                <a:rPr lang="en-US" altLang="zh-TW" sz="2400" dirty="0">
                  <a:solidFill>
                    <a:srgbClr val="FF0000"/>
                  </a:solidFill>
                </a:rPr>
                <a:t>(fake)</a:t>
              </a:r>
              <a:endParaRPr lang="zh-TW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1" name="箭號: 左-右雙向 20">
              <a:extLst>
                <a:ext uri="{FF2B5EF4-FFF2-40B4-BE49-F238E27FC236}">
                  <a16:creationId xmlns:a16="http://schemas.microsoft.com/office/drawing/2014/main" id="{2DF86260-8C7C-4E4A-9986-A22060C7FC1E}"/>
                </a:ext>
              </a:extLst>
            </p:cNvPr>
            <p:cNvSpPr/>
            <p:nvPr/>
          </p:nvSpPr>
          <p:spPr>
            <a:xfrm>
              <a:off x="3811026" y="2882511"/>
              <a:ext cx="590485" cy="352992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558E906C-381D-4A67-87A0-DB824A044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242" y="3945361"/>
            <a:ext cx="795410" cy="808240"/>
          </a:xfrm>
          <a:prstGeom prst="rect">
            <a:avLst/>
          </a:prstGeom>
        </p:spPr>
      </p:pic>
      <p:grpSp>
        <p:nvGrpSpPr>
          <p:cNvPr id="31" name="群組 30">
            <a:extLst>
              <a:ext uri="{FF2B5EF4-FFF2-40B4-BE49-F238E27FC236}">
                <a16:creationId xmlns:a16="http://schemas.microsoft.com/office/drawing/2014/main" id="{18C23FA6-5F38-4A48-BE66-FF9EA7B618CE}"/>
              </a:ext>
            </a:extLst>
          </p:cNvPr>
          <p:cNvGrpSpPr/>
          <p:nvPr/>
        </p:nvGrpSpPr>
        <p:grpSpPr>
          <a:xfrm>
            <a:off x="209489" y="5423997"/>
            <a:ext cx="4391539" cy="1073005"/>
            <a:chOff x="267242" y="5686016"/>
            <a:chExt cx="4391539" cy="1073005"/>
          </a:xfrm>
        </p:grpSpPr>
        <p:pic>
          <p:nvPicPr>
            <p:cNvPr id="22" name="圖片 21">
              <a:extLst>
                <a:ext uri="{FF2B5EF4-FFF2-40B4-BE49-F238E27FC236}">
                  <a16:creationId xmlns:a16="http://schemas.microsoft.com/office/drawing/2014/main" id="{9114D43D-A73A-4124-AF97-3A31E438A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242" y="5820575"/>
              <a:ext cx="790163" cy="831750"/>
            </a:xfrm>
            <a:prstGeom prst="rect">
              <a:avLst/>
            </a:prstGeom>
          </p:spPr>
        </p:pic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059FC8F3-B8C1-45A1-85A7-902017EE90C2}"/>
                </a:ext>
              </a:extLst>
            </p:cNvPr>
            <p:cNvGrpSpPr/>
            <p:nvPr/>
          </p:nvGrpSpPr>
          <p:grpSpPr>
            <a:xfrm>
              <a:off x="970624" y="5686016"/>
              <a:ext cx="3688157" cy="1073005"/>
              <a:chOff x="1357192" y="2528982"/>
              <a:chExt cx="3688157" cy="1073005"/>
            </a:xfrm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13AF578B-4947-4CFA-8F96-D7BA6C853D82}"/>
                  </a:ext>
                </a:extLst>
              </p:cNvPr>
              <p:cNvSpPr/>
              <p:nvPr/>
            </p:nvSpPr>
            <p:spPr>
              <a:xfrm>
                <a:off x="1762169" y="2528982"/>
                <a:ext cx="864918" cy="1073005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/>
                  <a:t>D</a:t>
                </a:r>
              </a:p>
            </p:txBody>
          </p:sp>
          <p:sp>
            <p:nvSpPr>
              <p:cNvPr id="26" name="箭號: 向右 25">
                <a:extLst>
                  <a:ext uri="{FF2B5EF4-FFF2-40B4-BE49-F238E27FC236}">
                    <a16:creationId xmlns:a16="http://schemas.microsoft.com/office/drawing/2014/main" id="{9C216A14-3BF5-4AEF-B1AC-2AAA7D3885F5}"/>
                  </a:ext>
                </a:extLst>
              </p:cNvPr>
              <p:cNvSpPr/>
              <p:nvPr/>
            </p:nvSpPr>
            <p:spPr>
              <a:xfrm>
                <a:off x="1357192" y="2861641"/>
                <a:ext cx="407291" cy="418871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7" name="箭號: 向右 26">
                <a:extLst>
                  <a:ext uri="{FF2B5EF4-FFF2-40B4-BE49-F238E27FC236}">
                    <a16:creationId xmlns:a16="http://schemas.microsoft.com/office/drawing/2014/main" id="{7072DC36-D7DE-431A-955A-ACD8F90D4E59}"/>
                  </a:ext>
                </a:extLst>
              </p:cNvPr>
              <p:cNvSpPr/>
              <p:nvPr/>
            </p:nvSpPr>
            <p:spPr>
              <a:xfrm>
                <a:off x="2627087" y="2843946"/>
                <a:ext cx="310167" cy="418872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BC740DD3-2150-44C3-99CD-153D8E179389}"/>
                  </a:ext>
                </a:extLst>
              </p:cNvPr>
              <p:cNvSpPr txBox="1"/>
              <p:nvPr/>
            </p:nvSpPr>
            <p:spPr>
              <a:xfrm>
                <a:off x="2955602" y="2843946"/>
                <a:ext cx="12192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0.9</a:t>
                </a:r>
                <a:endParaRPr lang="zh-TW" altLang="en-US" sz="2400" dirty="0"/>
              </a:p>
            </p:txBody>
          </p:sp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FA029397-2EC1-491E-BCB0-9C7F0955509A}"/>
                  </a:ext>
                </a:extLst>
              </p:cNvPr>
              <p:cNvSpPr txBox="1"/>
              <p:nvPr/>
            </p:nvSpPr>
            <p:spPr>
              <a:xfrm>
                <a:off x="3340951" y="2861641"/>
                <a:ext cx="170439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>
                    <a:solidFill>
                      <a:srgbClr val="0000FF"/>
                    </a:solidFill>
                  </a:rPr>
                  <a:t>Pretty real</a:t>
                </a:r>
                <a:endParaRPr lang="zh-TW" altLang="en-US" sz="2400" dirty="0">
                  <a:solidFill>
                    <a:srgbClr val="0000FF"/>
                  </a:solidFill>
                </a:endParaRPr>
              </a:p>
            </p:txBody>
          </p:sp>
        </p:grp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19087DA9-42F0-476C-90D2-D4E10BF57B87}"/>
              </a:ext>
            </a:extLst>
          </p:cNvPr>
          <p:cNvGrpSpPr/>
          <p:nvPr/>
        </p:nvGrpSpPr>
        <p:grpSpPr>
          <a:xfrm>
            <a:off x="4715988" y="2498267"/>
            <a:ext cx="4396786" cy="1122019"/>
            <a:chOff x="244605" y="3920666"/>
            <a:chExt cx="4396786" cy="1122019"/>
          </a:xfrm>
        </p:grpSpPr>
        <p:grpSp>
          <p:nvGrpSpPr>
            <p:cNvPr id="33" name="群組 32">
              <a:extLst>
                <a:ext uri="{FF2B5EF4-FFF2-40B4-BE49-F238E27FC236}">
                  <a16:creationId xmlns:a16="http://schemas.microsoft.com/office/drawing/2014/main" id="{3BE99973-AC4B-4156-B0E4-15653A33078E}"/>
                </a:ext>
              </a:extLst>
            </p:cNvPr>
            <p:cNvGrpSpPr/>
            <p:nvPr/>
          </p:nvGrpSpPr>
          <p:grpSpPr>
            <a:xfrm>
              <a:off x="968357" y="3920666"/>
              <a:ext cx="3673034" cy="1122019"/>
              <a:chOff x="1357192" y="2528982"/>
              <a:chExt cx="3673034" cy="1122019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A97F33B-4880-4BDF-A924-F4AD1C13A688}"/>
                  </a:ext>
                </a:extLst>
              </p:cNvPr>
              <p:cNvSpPr/>
              <p:nvPr/>
            </p:nvSpPr>
            <p:spPr>
              <a:xfrm>
                <a:off x="1762169" y="2528982"/>
                <a:ext cx="864918" cy="1073005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/>
                  <a:t>D</a:t>
                </a:r>
              </a:p>
            </p:txBody>
          </p:sp>
          <p:sp>
            <p:nvSpPr>
              <p:cNvPr id="36" name="箭號: 向右 35">
                <a:extLst>
                  <a:ext uri="{FF2B5EF4-FFF2-40B4-BE49-F238E27FC236}">
                    <a16:creationId xmlns:a16="http://schemas.microsoft.com/office/drawing/2014/main" id="{B940DF1B-89AE-4811-8D5A-528C444F6D5B}"/>
                  </a:ext>
                </a:extLst>
              </p:cNvPr>
              <p:cNvSpPr/>
              <p:nvPr/>
            </p:nvSpPr>
            <p:spPr>
              <a:xfrm>
                <a:off x="1357192" y="2861641"/>
                <a:ext cx="407291" cy="418871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7" name="箭號: 向右 36">
                <a:extLst>
                  <a:ext uri="{FF2B5EF4-FFF2-40B4-BE49-F238E27FC236}">
                    <a16:creationId xmlns:a16="http://schemas.microsoft.com/office/drawing/2014/main" id="{6E42B5B9-2BDC-419D-AC30-307B92D94949}"/>
                  </a:ext>
                </a:extLst>
              </p:cNvPr>
              <p:cNvSpPr/>
              <p:nvPr/>
            </p:nvSpPr>
            <p:spPr>
              <a:xfrm>
                <a:off x="2627087" y="2843946"/>
                <a:ext cx="310167" cy="418872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07CB7563-77CA-4FDE-AE0F-461928A81072}"/>
                  </a:ext>
                </a:extLst>
              </p:cNvPr>
              <p:cNvSpPr txBox="1"/>
              <p:nvPr/>
            </p:nvSpPr>
            <p:spPr>
              <a:xfrm>
                <a:off x="2955602" y="2843946"/>
                <a:ext cx="12192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scalar</a:t>
                </a:r>
                <a:endParaRPr lang="zh-TW" altLang="en-US" sz="2400" dirty="0"/>
              </a:p>
            </p:txBody>
          </p:sp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455619A3-1A23-4E44-B72B-E2FC38C5F5A9}"/>
                  </a:ext>
                </a:extLst>
              </p:cNvPr>
              <p:cNvSpPr txBox="1"/>
              <p:nvPr/>
            </p:nvSpPr>
            <p:spPr>
              <a:xfrm>
                <a:off x="4139541" y="2820004"/>
                <a:ext cx="89068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>
                    <a:solidFill>
                      <a:srgbClr val="0000FF"/>
                    </a:solidFill>
                  </a:rPr>
                  <a:t>1</a:t>
                </a:r>
              </a:p>
              <a:p>
                <a:pPr algn="ctr"/>
                <a:r>
                  <a:rPr lang="en-US" altLang="zh-TW" sz="2400" dirty="0">
                    <a:solidFill>
                      <a:srgbClr val="0000FF"/>
                    </a:solidFill>
                  </a:rPr>
                  <a:t>(real)</a:t>
                </a:r>
                <a:endParaRPr lang="zh-TW" altLang="en-US" sz="2400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40" name="箭號: 左-右雙向 39">
                <a:extLst>
                  <a:ext uri="{FF2B5EF4-FFF2-40B4-BE49-F238E27FC236}">
                    <a16:creationId xmlns:a16="http://schemas.microsoft.com/office/drawing/2014/main" id="{E9191F0B-6253-4BA4-BA3F-221B8514AA2C}"/>
                  </a:ext>
                </a:extLst>
              </p:cNvPr>
              <p:cNvSpPr/>
              <p:nvPr/>
            </p:nvSpPr>
            <p:spPr>
              <a:xfrm>
                <a:off x="3811026" y="2882511"/>
                <a:ext cx="590485" cy="352992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34" name="圖片 33">
              <a:extLst>
                <a:ext uri="{FF2B5EF4-FFF2-40B4-BE49-F238E27FC236}">
                  <a16:creationId xmlns:a16="http://schemas.microsoft.com/office/drawing/2014/main" id="{1317538A-87C3-434A-ADF9-8BA1EC15BC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605" y="4039982"/>
              <a:ext cx="805004" cy="805004"/>
            </a:xfrm>
            <a:prstGeom prst="rect">
              <a:avLst/>
            </a:prstGeom>
          </p:spPr>
        </p:pic>
      </p:grp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CBF645C1-605D-4E8A-8F7E-A05CEA02D245}"/>
              </a:ext>
            </a:extLst>
          </p:cNvPr>
          <p:cNvGrpSpPr/>
          <p:nvPr/>
        </p:nvGrpSpPr>
        <p:grpSpPr>
          <a:xfrm>
            <a:off x="5439740" y="3833629"/>
            <a:ext cx="3673034" cy="1122019"/>
            <a:chOff x="1357192" y="2528982"/>
            <a:chExt cx="3673034" cy="1122019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1D63D2EB-76D9-41C2-A861-ABA64D3E4A76}"/>
                </a:ext>
              </a:extLst>
            </p:cNvPr>
            <p:cNvSpPr/>
            <p:nvPr/>
          </p:nvSpPr>
          <p:spPr>
            <a:xfrm>
              <a:off x="1762169" y="2528982"/>
              <a:ext cx="864918" cy="107300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D</a:t>
              </a:r>
            </a:p>
          </p:txBody>
        </p:sp>
        <p:sp>
          <p:nvSpPr>
            <p:cNvPr id="43" name="箭號: 向右 42">
              <a:extLst>
                <a:ext uri="{FF2B5EF4-FFF2-40B4-BE49-F238E27FC236}">
                  <a16:creationId xmlns:a16="http://schemas.microsoft.com/office/drawing/2014/main" id="{A4ACC804-62D9-4D75-92C5-FD153C43E01A}"/>
                </a:ext>
              </a:extLst>
            </p:cNvPr>
            <p:cNvSpPr/>
            <p:nvPr/>
          </p:nvSpPr>
          <p:spPr>
            <a:xfrm>
              <a:off x="1357192" y="2861641"/>
              <a:ext cx="407291" cy="418871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" name="箭號: 向右 43">
              <a:extLst>
                <a:ext uri="{FF2B5EF4-FFF2-40B4-BE49-F238E27FC236}">
                  <a16:creationId xmlns:a16="http://schemas.microsoft.com/office/drawing/2014/main" id="{1BBEBC26-E950-4F83-B7FF-F730AC19A8BC}"/>
                </a:ext>
              </a:extLst>
            </p:cNvPr>
            <p:cNvSpPr/>
            <p:nvPr/>
          </p:nvSpPr>
          <p:spPr>
            <a:xfrm>
              <a:off x="2627087" y="2843946"/>
              <a:ext cx="310167" cy="418872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D5F88C83-5043-4E12-B3E8-592E964846AE}"/>
                </a:ext>
              </a:extLst>
            </p:cNvPr>
            <p:cNvSpPr txBox="1"/>
            <p:nvPr/>
          </p:nvSpPr>
          <p:spPr>
            <a:xfrm>
              <a:off x="2955602" y="2843946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scalar</a:t>
              </a:r>
              <a:endParaRPr lang="zh-TW" altLang="en-US" sz="2400" dirty="0"/>
            </a:p>
          </p:txBody>
        </p:sp>
        <p:sp>
          <p:nvSpPr>
            <p:cNvPr id="46" name="文字方塊 45">
              <a:extLst>
                <a:ext uri="{FF2B5EF4-FFF2-40B4-BE49-F238E27FC236}">
                  <a16:creationId xmlns:a16="http://schemas.microsoft.com/office/drawing/2014/main" id="{899FC742-4C00-40FB-9772-4D0B2AB5E362}"/>
                </a:ext>
              </a:extLst>
            </p:cNvPr>
            <p:cNvSpPr txBox="1"/>
            <p:nvPr/>
          </p:nvSpPr>
          <p:spPr>
            <a:xfrm>
              <a:off x="4139541" y="2820004"/>
              <a:ext cx="8906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>
                  <a:solidFill>
                    <a:srgbClr val="FF0000"/>
                  </a:solidFill>
                </a:rPr>
                <a:t>0</a:t>
              </a:r>
            </a:p>
            <a:p>
              <a:pPr algn="ctr"/>
              <a:r>
                <a:rPr lang="en-US" altLang="zh-TW" sz="2400" dirty="0">
                  <a:solidFill>
                    <a:srgbClr val="FF0000"/>
                  </a:solidFill>
                </a:rPr>
                <a:t>(fake)</a:t>
              </a:r>
              <a:endParaRPr lang="zh-TW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47" name="箭號: 左-右雙向 46">
              <a:extLst>
                <a:ext uri="{FF2B5EF4-FFF2-40B4-BE49-F238E27FC236}">
                  <a16:creationId xmlns:a16="http://schemas.microsoft.com/office/drawing/2014/main" id="{67E1E826-F881-436A-BE1C-AEBC96AEBF30}"/>
                </a:ext>
              </a:extLst>
            </p:cNvPr>
            <p:cNvSpPr/>
            <p:nvPr/>
          </p:nvSpPr>
          <p:spPr>
            <a:xfrm>
              <a:off x="3811026" y="2882511"/>
              <a:ext cx="590485" cy="352992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57" name="直線接點 56">
            <a:extLst>
              <a:ext uri="{FF2B5EF4-FFF2-40B4-BE49-F238E27FC236}">
                <a16:creationId xmlns:a16="http://schemas.microsoft.com/office/drawing/2014/main" id="{FC3A883E-EBA9-467C-93F3-CEE2EC09B446}"/>
              </a:ext>
            </a:extLst>
          </p:cNvPr>
          <p:cNvCxnSpPr>
            <a:cxnSpLocks/>
          </p:cNvCxnSpPr>
          <p:nvPr/>
        </p:nvCxnSpPr>
        <p:spPr>
          <a:xfrm>
            <a:off x="-52148" y="5141612"/>
            <a:ext cx="447900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73AADC8B-8875-4E4A-823D-6E60AA3ACDB8}"/>
              </a:ext>
            </a:extLst>
          </p:cNvPr>
          <p:cNvSpPr txBox="1"/>
          <p:nvPr/>
        </p:nvSpPr>
        <p:spPr>
          <a:xfrm>
            <a:off x="4715988" y="5510434"/>
            <a:ext cx="40431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How to generate realistic negative examples?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44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 - Training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899640"/>
          </a:xfrm>
        </p:spPr>
        <p:txBody>
          <a:bodyPr>
            <a:noAutofit/>
          </a:bodyPr>
          <a:lstStyle/>
          <a:p>
            <a:r>
              <a:rPr lang="en-US" altLang="zh-TW" b="1" u="sng" dirty="0"/>
              <a:t>General Algorithm</a:t>
            </a:r>
            <a:endParaRPr lang="en-US" altLang="zh-TW" dirty="0"/>
          </a:p>
          <a:p>
            <a:pPr lvl="1"/>
            <a:r>
              <a:rPr lang="en-US" altLang="zh-TW" sz="2800" dirty="0"/>
              <a:t>Given a set of </a:t>
            </a:r>
            <a:r>
              <a:rPr lang="en-US" altLang="zh-TW" sz="2800" dirty="0">
                <a:solidFill>
                  <a:srgbClr val="0000FF"/>
                </a:solidFill>
              </a:rPr>
              <a:t>positive examples</a:t>
            </a:r>
            <a:r>
              <a:rPr lang="en-US" altLang="zh-TW" sz="2800" dirty="0"/>
              <a:t>, randomly generate a set of </a:t>
            </a:r>
            <a:r>
              <a:rPr lang="en-US" altLang="zh-TW" sz="2800" dirty="0">
                <a:solidFill>
                  <a:srgbClr val="FF0000"/>
                </a:solidFill>
              </a:rPr>
              <a:t>negative examples</a:t>
            </a:r>
            <a:r>
              <a:rPr lang="en-US" altLang="zh-TW" sz="2800" dirty="0"/>
              <a:t>.</a:t>
            </a:r>
          </a:p>
          <a:p>
            <a:pPr lvl="1"/>
            <a:r>
              <a:rPr lang="en-US" altLang="zh-TW" sz="2800" dirty="0">
                <a:solidFill>
                  <a:srgbClr val="0000FF"/>
                </a:solidFill>
              </a:rPr>
              <a:t>In each iteration</a:t>
            </a:r>
          </a:p>
          <a:p>
            <a:pPr lvl="2"/>
            <a:r>
              <a:rPr lang="en-US" altLang="zh-TW" sz="2600" dirty="0"/>
              <a:t>Learn a discriminator D that can discriminate positive and negative examples.</a:t>
            </a:r>
          </a:p>
          <a:p>
            <a:pPr lvl="2"/>
            <a:endParaRPr lang="en-US" altLang="zh-TW" sz="2600" dirty="0"/>
          </a:p>
          <a:p>
            <a:pPr lvl="2"/>
            <a:endParaRPr lang="en-US" altLang="zh-TW" sz="2600" dirty="0"/>
          </a:p>
          <a:p>
            <a:pPr lvl="2"/>
            <a:r>
              <a:rPr lang="en-US" altLang="zh-TW" sz="2600" dirty="0"/>
              <a:t>Generate negative examples by </a:t>
            </a:r>
            <a:r>
              <a:rPr lang="en-US" altLang="zh-TW" sz="2800" dirty="0"/>
              <a:t>discriminator D</a:t>
            </a:r>
            <a:endParaRPr lang="en-US" altLang="zh-TW" sz="2600" dirty="0"/>
          </a:p>
          <a:p>
            <a:pPr lvl="2"/>
            <a:endParaRPr lang="en-US" altLang="zh-TW" sz="2600" dirty="0"/>
          </a:p>
          <a:p>
            <a:pPr marL="1371600" lvl="3" indent="0">
              <a:buNone/>
            </a:pPr>
            <a:r>
              <a:rPr lang="en-US" altLang="zh-TW" sz="2400" dirty="0"/>
              <a:t> </a:t>
            </a:r>
          </a:p>
          <a:p>
            <a:pPr lvl="1"/>
            <a:endParaRPr lang="zh-TW" altLang="en-US" dirty="0"/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4C66AEFA-969F-4B50-811C-04A147C91E90}"/>
              </a:ext>
            </a:extLst>
          </p:cNvPr>
          <p:cNvGrpSpPr/>
          <p:nvPr/>
        </p:nvGrpSpPr>
        <p:grpSpPr>
          <a:xfrm>
            <a:off x="5502709" y="1851967"/>
            <a:ext cx="1772981" cy="455350"/>
            <a:chOff x="3798412" y="6111526"/>
            <a:chExt cx="2162335" cy="554490"/>
          </a:xfrm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B66AF88C-503F-45B3-ADB9-3EE9A4A79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BFF73FA5-0DF7-4202-9922-D51B742EE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87CA6CB6-0C45-4B5E-8FB5-B7B0EC71B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F2E5C420-767E-4AE2-8706-B9DC0F833E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pic>
        <p:nvPicPr>
          <p:cNvPr id="27" name="圖片 26">
            <a:extLst>
              <a:ext uri="{FF2B5EF4-FFF2-40B4-BE49-F238E27FC236}">
                <a16:creationId xmlns:a16="http://schemas.microsoft.com/office/drawing/2014/main" id="{FD5C81C0-6A96-4C17-8715-55E7977CA9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47939" y="3045683"/>
            <a:ext cx="1772981" cy="468067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D4AD8DC7-F2CD-43E5-97AC-9EC278C4565E}"/>
              </a:ext>
            </a:extLst>
          </p:cNvPr>
          <p:cNvSpPr/>
          <p:nvPr/>
        </p:nvSpPr>
        <p:spPr>
          <a:xfrm>
            <a:off x="7430874" y="4348654"/>
            <a:ext cx="864918" cy="7304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1CF3B52B-4892-4031-8B73-C47E14132ABC}"/>
              </a:ext>
            </a:extLst>
          </p:cNvPr>
          <p:cNvGrpSpPr/>
          <p:nvPr/>
        </p:nvGrpSpPr>
        <p:grpSpPr>
          <a:xfrm>
            <a:off x="2350938" y="4461503"/>
            <a:ext cx="1918355" cy="491926"/>
            <a:chOff x="3798412" y="6111526"/>
            <a:chExt cx="2162335" cy="554490"/>
          </a:xfrm>
        </p:grpSpPr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812AEEF1-74E2-401B-8EC3-5E369A30F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3FD14019-2842-48CD-8563-03D73C39B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68D9258A-D8D8-4F35-A9AB-75D56F812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BDD314B2-DAE7-40AA-AF24-046A148DF05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pic>
        <p:nvPicPr>
          <p:cNvPr id="34" name="圖片 33">
            <a:extLst>
              <a:ext uri="{FF2B5EF4-FFF2-40B4-BE49-F238E27FC236}">
                <a16:creationId xmlns:a16="http://schemas.microsoft.com/office/drawing/2014/main" id="{7C746538-071C-4F0A-A036-E1C044E47C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9332" y="4461503"/>
            <a:ext cx="1863356" cy="491926"/>
          </a:xfrm>
          <a:prstGeom prst="rect">
            <a:avLst/>
          </a:prstGeom>
        </p:spPr>
      </p:pic>
      <p:graphicFrame>
        <p:nvGraphicFramePr>
          <p:cNvPr id="35" name="Object 12">
            <a:extLst>
              <a:ext uri="{FF2B5EF4-FFF2-40B4-BE49-F238E27FC236}">
                <a16:creationId xmlns:a16="http://schemas.microsoft.com/office/drawing/2014/main" id="{0F22DA59-CDF7-4251-9C94-D0E14BB66688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664860" y="5677402"/>
          <a:ext cx="2976563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7" name="方程式" r:id="rId9" imgW="1079280" imgH="279360" progId="Equation.3">
                  <p:embed/>
                </p:oleObj>
              </mc:Choice>
              <mc:Fallback>
                <p:oleObj name="方程式" r:id="rId9" imgW="1079280" imgH="279360" progId="Equation.3">
                  <p:embed/>
                  <p:pic>
                    <p:nvPicPr>
                      <p:cNvPr id="35" name="Object 12">
                        <a:extLst>
                          <a:ext uri="{FF2B5EF4-FFF2-40B4-BE49-F238E27FC236}">
                            <a16:creationId xmlns:a16="http://schemas.microsoft.com/office/drawing/2014/main" id="{0F22DA59-CDF7-4251-9C94-D0E14BB666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64860" y="5677402"/>
                        <a:ext cx="2976563" cy="7747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6" name="圖片 35">
            <a:extLst>
              <a:ext uri="{FF2B5EF4-FFF2-40B4-BE49-F238E27FC236}">
                <a16:creationId xmlns:a16="http://schemas.microsoft.com/office/drawing/2014/main" id="{FFBE76C6-502C-4F34-A208-8FBA828D4A4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50939" y="5762278"/>
            <a:ext cx="1918355" cy="483425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CE816803-87A0-4367-B567-342310647E1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50938" y="5757396"/>
            <a:ext cx="1980836" cy="493187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CF1883DD-F41A-4C9D-B6A7-E8B5D3BBB28F}"/>
              </a:ext>
            </a:extLst>
          </p:cNvPr>
          <p:cNvSpPr txBox="1"/>
          <p:nvPr/>
        </p:nvSpPr>
        <p:spPr>
          <a:xfrm>
            <a:off x="4236796" y="4457353"/>
            <a:ext cx="670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 err="1"/>
              <a:t>v.s</a:t>
            </a:r>
            <a:r>
              <a:rPr lang="en-US" altLang="zh-TW" sz="2400" dirty="0"/>
              <a:t>.</a:t>
            </a:r>
            <a:endParaRPr lang="zh-TW" altLang="en-US" sz="2400" dirty="0"/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CD960ABD-C57A-49A6-BB70-E15B103A14B8}"/>
              </a:ext>
            </a:extLst>
          </p:cNvPr>
          <p:cNvSpPr/>
          <p:nvPr/>
        </p:nvSpPr>
        <p:spPr>
          <a:xfrm>
            <a:off x="6832923" y="4457353"/>
            <a:ext cx="487997" cy="46166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8" name="圖片 37">
            <a:extLst>
              <a:ext uri="{FF2B5EF4-FFF2-40B4-BE49-F238E27FC236}">
                <a16:creationId xmlns:a16="http://schemas.microsoft.com/office/drawing/2014/main" id="{2EA7AB22-D594-42F8-8C4A-EEA01B4055B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44450" y="4457353"/>
            <a:ext cx="1918355" cy="48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1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8" grpId="0" animBg="1"/>
      <p:bldP spid="4" grpId="0"/>
      <p:bldP spid="5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28B6FD-3621-4F3A-8B0D-6ED7BFDE8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Generator </a:t>
            </a:r>
            <a:r>
              <a:rPr lang="en-US" altLang="zh-TW" dirty="0" err="1"/>
              <a:t>v.s</a:t>
            </a:r>
            <a:r>
              <a:rPr lang="en-US" altLang="zh-TW" dirty="0"/>
              <a:t>. Discriminator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BC4BD97-EF15-43E9-95FD-D19AFAB277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TW" b="1" i="1" u="sng" dirty="0"/>
              <a:t>Generator</a:t>
            </a:r>
          </a:p>
          <a:p>
            <a:pPr lvl="1"/>
            <a:endParaRPr lang="en-US" altLang="zh-TW" dirty="0"/>
          </a:p>
          <a:p>
            <a:r>
              <a:rPr lang="en-US" altLang="zh-TW" dirty="0"/>
              <a:t>Pros:</a:t>
            </a:r>
          </a:p>
          <a:p>
            <a:pPr lvl="1"/>
            <a:r>
              <a:rPr lang="en-US" altLang="zh-TW" dirty="0"/>
              <a:t>Easy to generate even with deep model</a:t>
            </a:r>
          </a:p>
          <a:p>
            <a:r>
              <a:rPr lang="en-US" altLang="zh-TW" dirty="0"/>
              <a:t>Cons:</a:t>
            </a:r>
          </a:p>
          <a:p>
            <a:pPr lvl="1"/>
            <a:r>
              <a:rPr lang="en-US" altLang="zh-TW" dirty="0"/>
              <a:t>Imitate the appearance</a:t>
            </a:r>
          </a:p>
          <a:p>
            <a:pPr lvl="1"/>
            <a:r>
              <a:rPr lang="en-US" altLang="zh-TW" dirty="0"/>
              <a:t>Hard to learn the correlation between components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5428940-B456-4288-BCDF-AB0EBB6BC2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TW" b="1" i="1" u="sng" dirty="0"/>
              <a:t>Discriminator</a:t>
            </a:r>
          </a:p>
          <a:p>
            <a:endParaRPr lang="en-US" altLang="zh-TW" dirty="0"/>
          </a:p>
          <a:p>
            <a:r>
              <a:rPr lang="en-US" altLang="zh-TW" sz="3000" dirty="0"/>
              <a:t>Pros:</a:t>
            </a:r>
          </a:p>
          <a:p>
            <a:pPr lvl="1"/>
            <a:r>
              <a:rPr lang="en-US" altLang="zh-TW" sz="2600" dirty="0"/>
              <a:t>Considering the big picture</a:t>
            </a:r>
          </a:p>
          <a:p>
            <a:r>
              <a:rPr lang="en-US" altLang="zh-TW" sz="3000" dirty="0"/>
              <a:t>Cons:</a:t>
            </a:r>
          </a:p>
          <a:p>
            <a:pPr lvl="1"/>
            <a:r>
              <a:rPr lang="en-US" altLang="zh-TW" sz="2600" dirty="0"/>
              <a:t>Generation is not always feasible</a:t>
            </a:r>
          </a:p>
          <a:p>
            <a:pPr lvl="2"/>
            <a:r>
              <a:rPr lang="en-US" altLang="zh-TW" sz="2600" dirty="0"/>
              <a:t>Especially when your model is deep</a:t>
            </a:r>
          </a:p>
          <a:p>
            <a:pPr lvl="1"/>
            <a:r>
              <a:rPr lang="en-US" altLang="zh-TW" sz="2600" dirty="0"/>
              <a:t>How to do negative sampling?</a:t>
            </a:r>
            <a:endParaRPr lang="zh-TW" altLang="en-US" sz="26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19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Generator + Discriminator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899640"/>
          </a:xfrm>
        </p:spPr>
        <p:txBody>
          <a:bodyPr>
            <a:noAutofit/>
          </a:bodyPr>
          <a:lstStyle/>
          <a:p>
            <a:r>
              <a:rPr lang="en-US" altLang="zh-TW" b="1" u="sng" dirty="0"/>
              <a:t>General Algorithm</a:t>
            </a:r>
            <a:endParaRPr lang="en-US" altLang="zh-TW" dirty="0"/>
          </a:p>
          <a:p>
            <a:pPr lvl="1"/>
            <a:r>
              <a:rPr lang="en-US" altLang="zh-TW" sz="2800" dirty="0"/>
              <a:t>Given a set of </a:t>
            </a:r>
            <a:r>
              <a:rPr lang="en-US" altLang="zh-TW" sz="2800" dirty="0">
                <a:solidFill>
                  <a:srgbClr val="0000FF"/>
                </a:solidFill>
              </a:rPr>
              <a:t>positive examples</a:t>
            </a:r>
            <a:r>
              <a:rPr lang="en-US" altLang="zh-TW" sz="2800" dirty="0"/>
              <a:t>, randomly generate a set of </a:t>
            </a:r>
            <a:r>
              <a:rPr lang="en-US" altLang="zh-TW" sz="2800" dirty="0">
                <a:solidFill>
                  <a:srgbClr val="FF0000"/>
                </a:solidFill>
              </a:rPr>
              <a:t>negative examples</a:t>
            </a:r>
            <a:r>
              <a:rPr lang="en-US" altLang="zh-TW" sz="2800" dirty="0"/>
              <a:t>.</a:t>
            </a:r>
          </a:p>
          <a:p>
            <a:pPr lvl="1"/>
            <a:r>
              <a:rPr lang="en-US" altLang="zh-TW" sz="2800" dirty="0">
                <a:solidFill>
                  <a:srgbClr val="0000FF"/>
                </a:solidFill>
              </a:rPr>
              <a:t>In each iteration</a:t>
            </a:r>
          </a:p>
          <a:p>
            <a:pPr lvl="2"/>
            <a:r>
              <a:rPr lang="en-US" altLang="zh-TW" sz="2600" dirty="0"/>
              <a:t>Learn a discriminator D that can discriminate positive and negative examples.</a:t>
            </a:r>
          </a:p>
          <a:p>
            <a:pPr lvl="2"/>
            <a:endParaRPr lang="en-US" altLang="zh-TW" sz="2600" dirty="0"/>
          </a:p>
          <a:p>
            <a:pPr lvl="2"/>
            <a:endParaRPr lang="en-US" altLang="zh-TW" sz="2600" dirty="0"/>
          </a:p>
          <a:p>
            <a:pPr lvl="2"/>
            <a:r>
              <a:rPr lang="en-US" altLang="zh-TW" sz="2600" dirty="0"/>
              <a:t>Generate negative examples by </a:t>
            </a:r>
            <a:r>
              <a:rPr lang="en-US" altLang="zh-TW" sz="2800" dirty="0"/>
              <a:t>discriminator D</a:t>
            </a:r>
            <a:endParaRPr lang="en-US" altLang="zh-TW" sz="2600" dirty="0"/>
          </a:p>
          <a:p>
            <a:pPr lvl="2"/>
            <a:endParaRPr lang="en-US" altLang="zh-TW" sz="2600" dirty="0"/>
          </a:p>
          <a:p>
            <a:pPr marL="1371600" lvl="3" indent="0">
              <a:buNone/>
            </a:pPr>
            <a:r>
              <a:rPr lang="en-US" altLang="zh-TW" sz="2400" dirty="0"/>
              <a:t> </a:t>
            </a:r>
          </a:p>
          <a:p>
            <a:pPr lvl="1"/>
            <a:endParaRPr lang="zh-TW" altLang="en-US" dirty="0"/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4C66AEFA-969F-4B50-811C-04A147C91E90}"/>
              </a:ext>
            </a:extLst>
          </p:cNvPr>
          <p:cNvGrpSpPr/>
          <p:nvPr/>
        </p:nvGrpSpPr>
        <p:grpSpPr>
          <a:xfrm>
            <a:off x="5502709" y="1851967"/>
            <a:ext cx="1772981" cy="455350"/>
            <a:chOff x="3798412" y="6111526"/>
            <a:chExt cx="2162335" cy="554490"/>
          </a:xfrm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B66AF88C-503F-45B3-ADB9-3EE9A4A79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BFF73FA5-0DF7-4202-9922-D51B742EE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87CA6CB6-0C45-4B5E-8FB5-B7B0EC71B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F2E5C420-767E-4AE2-8706-B9DC0F833E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pic>
        <p:nvPicPr>
          <p:cNvPr id="27" name="圖片 26">
            <a:extLst>
              <a:ext uri="{FF2B5EF4-FFF2-40B4-BE49-F238E27FC236}">
                <a16:creationId xmlns:a16="http://schemas.microsoft.com/office/drawing/2014/main" id="{FD5C81C0-6A96-4C17-8715-55E7977CA9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47939" y="3045683"/>
            <a:ext cx="1772981" cy="468067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D4AD8DC7-F2CD-43E5-97AC-9EC278C4565E}"/>
              </a:ext>
            </a:extLst>
          </p:cNvPr>
          <p:cNvSpPr/>
          <p:nvPr/>
        </p:nvSpPr>
        <p:spPr>
          <a:xfrm>
            <a:off x="7430874" y="4348654"/>
            <a:ext cx="864918" cy="7304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1CF3B52B-4892-4031-8B73-C47E14132ABC}"/>
              </a:ext>
            </a:extLst>
          </p:cNvPr>
          <p:cNvGrpSpPr/>
          <p:nvPr/>
        </p:nvGrpSpPr>
        <p:grpSpPr>
          <a:xfrm>
            <a:off x="2350938" y="4461503"/>
            <a:ext cx="1918355" cy="491926"/>
            <a:chOff x="3798412" y="6111526"/>
            <a:chExt cx="2162335" cy="554490"/>
          </a:xfrm>
        </p:grpSpPr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812AEEF1-74E2-401B-8EC3-5E369A30F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3FD14019-2842-48CD-8563-03D73C39B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68D9258A-D8D8-4F35-A9AB-75D56F812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BDD314B2-DAE7-40AA-AF24-046A148DF05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pic>
        <p:nvPicPr>
          <p:cNvPr id="34" name="圖片 33">
            <a:extLst>
              <a:ext uri="{FF2B5EF4-FFF2-40B4-BE49-F238E27FC236}">
                <a16:creationId xmlns:a16="http://schemas.microsoft.com/office/drawing/2014/main" id="{7C746538-071C-4F0A-A036-E1C044E47C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9332" y="4461503"/>
            <a:ext cx="1863356" cy="491926"/>
          </a:xfrm>
          <a:prstGeom prst="rect">
            <a:avLst/>
          </a:prstGeom>
        </p:spPr>
      </p:pic>
      <p:graphicFrame>
        <p:nvGraphicFramePr>
          <p:cNvPr id="35" name="Object 12">
            <a:extLst>
              <a:ext uri="{FF2B5EF4-FFF2-40B4-BE49-F238E27FC236}">
                <a16:creationId xmlns:a16="http://schemas.microsoft.com/office/drawing/2014/main" id="{0F22DA59-CDF7-4251-9C94-D0E14BB66688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5046135" y="5758705"/>
          <a:ext cx="2976563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6" name="方程式" r:id="rId9" imgW="1079280" imgH="279360" progId="Equation.3">
                  <p:embed/>
                </p:oleObj>
              </mc:Choice>
              <mc:Fallback>
                <p:oleObj name="方程式" r:id="rId9" imgW="1079280" imgH="279360" progId="Equation.3">
                  <p:embed/>
                  <p:pic>
                    <p:nvPicPr>
                      <p:cNvPr id="35" name="Object 12">
                        <a:extLst>
                          <a:ext uri="{FF2B5EF4-FFF2-40B4-BE49-F238E27FC236}">
                            <a16:creationId xmlns:a16="http://schemas.microsoft.com/office/drawing/2014/main" id="{0F22DA59-CDF7-4251-9C94-D0E14BB666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46135" y="5758705"/>
                        <a:ext cx="2976563" cy="7747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字方塊 3">
            <a:extLst>
              <a:ext uri="{FF2B5EF4-FFF2-40B4-BE49-F238E27FC236}">
                <a16:creationId xmlns:a16="http://schemas.microsoft.com/office/drawing/2014/main" id="{CF1883DD-F41A-4C9D-B6A7-E8B5D3BBB28F}"/>
              </a:ext>
            </a:extLst>
          </p:cNvPr>
          <p:cNvSpPr txBox="1"/>
          <p:nvPr/>
        </p:nvSpPr>
        <p:spPr>
          <a:xfrm>
            <a:off x="4236796" y="4457353"/>
            <a:ext cx="670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 err="1"/>
              <a:t>v.s</a:t>
            </a:r>
            <a:r>
              <a:rPr lang="en-US" altLang="zh-TW" sz="2400" dirty="0"/>
              <a:t>.</a:t>
            </a:r>
            <a:endParaRPr lang="zh-TW" altLang="en-US" sz="2400" dirty="0"/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CD960ABD-C57A-49A6-BB70-E15B103A14B8}"/>
              </a:ext>
            </a:extLst>
          </p:cNvPr>
          <p:cNvSpPr/>
          <p:nvPr/>
        </p:nvSpPr>
        <p:spPr>
          <a:xfrm>
            <a:off x="6832923" y="4457353"/>
            <a:ext cx="487997" cy="46166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8" name="圖片 37">
            <a:extLst>
              <a:ext uri="{FF2B5EF4-FFF2-40B4-BE49-F238E27FC236}">
                <a16:creationId xmlns:a16="http://schemas.microsoft.com/office/drawing/2014/main" id="{2EA7AB22-D594-42F8-8C4A-EEA01B4055B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44450" y="4457353"/>
            <a:ext cx="1918355" cy="483425"/>
          </a:xfrm>
          <a:prstGeom prst="rect">
            <a:avLst/>
          </a:prstGeom>
        </p:spPr>
      </p:pic>
      <p:grpSp>
        <p:nvGrpSpPr>
          <p:cNvPr id="9" name="群組 8">
            <a:extLst>
              <a:ext uri="{FF2B5EF4-FFF2-40B4-BE49-F238E27FC236}">
                <a16:creationId xmlns:a16="http://schemas.microsoft.com/office/drawing/2014/main" id="{E0C882E4-3662-4FBE-B93E-D672DD0676D4}"/>
              </a:ext>
            </a:extLst>
          </p:cNvPr>
          <p:cNvGrpSpPr/>
          <p:nvPr/>
        </p:nvGrpSpPr>
        <p:grpSpPr>
          <a:xfrm>
            <a:off x="2219681" y="5751712"/>
            <a:ext cx="1933122" cy="701836"/>
            <a:chOff x="1617564" y="5713834"/>
            <a:chExt cx="1933122" cy="701836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30F69688-1E7A-4347-83EC-262E30FD418C}"/>
                </a:ext>
              </a:extLst>
            </p:cNvPr>
            <p:cNvSpPr/>
            <p:nvPr/>
          </p:nvSpPr>
          <p:spPr>
            <a:xfrm>
              <a:off x="1617564" y="5713834"/>
              <a:ext cx="972909" cy="701836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G</a:t>
              </a:r>
            </a:p>
          </p:txBody>
        </p:sp>
        <p:cxnSp>
          <p:nvCxnSpPr>
            <p:cNvPr id="7" name="直線單箭頭接點 6">
              <a:extLst>
                <a:ext uri="{FF2B5EF4-FFF2-40B4-BE49-F238E27FC236}">
                  <a16:creationId xmlns:a16="http://schemas.microsoft.com/office/drawing/2014/main" id="{7F89EE84-0960-4185-9BEE-E78921B37415}"/>
                </a:ext>
              </a:extLst>
            </p:cNvPr>
            <p:cNvCxnSpPr>
              <a:cxnSpLocks/>
            </p:cNvCxnSpPr>
            <p:nvPr/>
          </p:nvCxnSpPr>
          <p:spPr>
            <a:xfrm>
              <a:off x="2590473" y="6064752"/>
              <a:ext cx="4811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0" name="Object 12">
              <a:extLst>
                <a:ext uri="{FF2B5EF4-FFF2-40B4-BE49-F238E27FC236}">
                  <a16:creationId xmlns:a16="http://schemas.microsoft.com/office/drawing/2014/main" id="{C088B696-B358-4EE9-B75D-A12D3A09A9F9}"/>
                </a:ext>
              </a:extLst>
            </p:cNvPr>
            <p:cNvGraphicFramePr>
              <a:graphicFrameLocks noChangeAspect="1"/>
            </p:cNvGraphicFramePr>
            <p:nvPr>
              <p:extLst/>
            </p:nvPr>
          </p:nvGraphicFramePr>
          <p:xfrm>
            <a:off x="3164923" y="5817896"/>
            <a:ext cx="385763" cy="4937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77" name="方程式" r:id="rId12" imgW="139680" imgH="177480" progId="Equation.3">
                    <p:embed/>
                  </p:oleObj>
                </mc:Choice>
                <mc:Fallback>
                  <p:oleObj name="方程式" r:id="rId12" imgW="139680" imgH="177480" progId="Equation.3">
                    <p:embed/>
                    <p:pic>
                      <p:nvPicPr>
                        <p:cNvPr id="40" name="Object 12">
                          <a:extLst>
                            <a:ext uri="{FF2B5EF4-FFF2-40B4-BE49-F238E27FC236}">
                              <a16:creationId xmlns:a16="http://schemas.microsoft.com/office/drawing/2014/main" id="{C088B696-B358-4EE9-B75D-A12D3A09A9F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64923" y="5817896"/>
                          <a:ext cx="385763" cy="493712"/>
                        </a:xfrm>
                        <a:prstGeom prst="rect">
                          <a:avLst/>
                        </a:prstGeom>
                        <a:noFill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AA0365EC-DD6C-4C44-AD5A-85942514DF5E}"/>
              </a:ext>
            </a:extLst>
          </p:cNvPr>
          <p:cNvSpPr/>
          <p:nvPr/>
        </p:nvSpPr>
        <p:spPr>
          <a:xfrm>
            <a:off x="4907204" y="5675685"/>
            <a:ext cx="3328739" cy="918417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6CCA6A5-C5AE-47C2-AAC3-876A259EC828}"/>
              </a:ext>
            </a:extLst>
          </p:cNvPr>
          <p:cNvSpPr/>
          <p:nvPr/>
        </p:nvSpPr>
        <p:spPr>
          <a:xfrm>
            <a:off x="2036235" y="5675685"/>
            <a:ext cx="2233058" cy="918417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B845FFE-880B-4E7E-AD0A-886DC8D55E79}"/>
              </a:ext>
            </a:extLst>
          </p:cNvPr>
          <p:cNvSpPr txBox="1"/>
          <p:nvPr/>
        </p:nvSpPr>
        <p:spPr>
          <a:xfrm>
            <a:off x="4408224" y="5855774"/>
            <a:ext cx="417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=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84135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1" grpId="0" animBg="1"/>
      <p:bldP spid="11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768FAA-4B95-4F90-827A-21433B8EF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Benefit of GAN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2A637C7-A9A3-4E2D-ACDA-97AA293EE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79975"/>
          </a:xfrm>
        </p:spPr>
        <p:txBody>
          <a:bodyPr>
            <a:noAutofit/>
          </a:bodyPr>
          <a:lstStyle/>
          <a:p>
            <a:r>
              <a:rPr lang="en-US" altLang="zh-TW" dirty="0"/>
              <a:t>From Discriminator’s point of view</a:t>
            </a:r>
          </a:p>
          <a:p>
            <a:pPr lvl="1"/>
            <a:r>
              <a:rPr lang="en-US" altLang="zh-TW" sz="2800" dirty="0"/>
              <a:t>Using generator to generate negative samples</a:t>
            </a:r>
          </a:p>
          <a:p>
            <a:pPr lvl="1"/>
            <a:endParaRPr lang="en-US" altLang="zh-TW" sz="2800" dirty="0"/>
          </a:p>
          <a:p>
            <a:pPr lvl="2"/>
            <a:endParaRPr lang="en-US" altLang="zh-TW" sz="2800" dirty="0"/>
          </a:p>
          <a:p>
            <a:pPr lvl="1"/>
            <a:endParaRPr lang="en-US" altLang="zh-TW" sz="2800" dirty="0"/>
          </a:p>
          <a:p>
            <a:pPr lvl="1"/>
            <a:endParaRPr lang="en-US" altLang="zh-TW" sz="2800" dirty="0"/>
          </a:p>
          <a:p>
            <a:r>
              <a:rPr lang="en-US" altLang="zh-TW" dirty="0"/>
              <a:t>From Generator’s point of view</a:t>
            </a:r>
          </a:p>
          <a:p>
            <a:pPr lvl="1"/>
            <a:r>
              <a:rPr lang="en-US" altLang="zh-TW" sz="2800" dirty="0"/>
              <a:t>Still generate the object component-by-component</a:t>
            </a:r>
          </a:p>
          <a:p>
            <a:pPr lvl="1"/>
            <a:r>
              <a:rPr lang="en-US" altLang="zh-TW" sz="2800" dirty="0"/>
              <a:t>But it is learned from the discriminator with global view.</a:t>
            </a:r>
          </a:p>
          <a:p>
            <a:endParaRPr lang="en-US" altLang="zh-TW" dirty="0"/>
          </a:p>
          <a:p>
            <a:pPr lvl="1"/>
            <a:endParaRPr lang="zh-TW" altLang="en-US" sz="2800" dirty="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15BA84F9-79BE-4547-BB00-7AE1FF706ABC}"/>
              </a:ext>
            </a:extLst>
          </p:cNvPr>
          <p:cNvGrpSpPr/>
          <p:nvPr/>
        </p:nvGrpSpPr>
        <p:grpSpPr>
          <a:xfrm>
            <a:off x="1615020" y="2947988"/>
            <a:ext cx="6199708" cy="918417"/>
            <a:chOff x="2036235" y="5675685"/>
            <a:chExt cx="6199708" cy="918417"/>
          </a:xfrm>
        </p:grpSpPr>
        <p:graphicFrame>
          <p:nvGraphicFramePr>
            <p:cNvPr id="7" name="Object 12">
              <a:extLst>
                <a:ext uri="{FF2B5EF4-FFF2-40B4-BE49-F238E27FC236}">
                  <a16:creationId xmlns:a16="http://schemas.microsoft.com/office/drawing/2014/main" id="{9A1DA66F-EF2B-4D18-A81B-1EC0BD4F8784}"/>
                </a:ext>
              </a:extLst>
            </p:cNvPr>
            <p:cNvGraphicFramePr>
              <a:graphicFrameLocks noChangeAspect="1"/>
            </p:cNvGraphicFramePr>
            <p:nvPr>
              <p:extLst/>
            </p:nvPr>
          </p:nvGraphicFramePr>
          <p:xfrm>
            <a:off x="5046135" y="5758705"/>
            <a:ext cx="2976563" cy="774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324" name="方程式" r:id="rId4" imgW="1079280" imgH="279360" progId="Equation.3">
                    <p:embed/>
                  </p:oleObj>
                </mc:Choice>
                <mc:Fallback>
                  <p:oleObj name="方程式" r:id="rId4" imgW="1079280" imgH="279360" progId="Equation.3">
                    <p:embed/>
                    <p:pic>
                      <p:nvPicPr>
                        <p:cNvPr id="7" name="Object 12">
                          <a:extLst>
                            <a:ext uri="{FF2B5EF4-FFF2-40B4-BE49-F238E27FC236}">
                              <a16:creationId xmlns:a16="http://schemas.microsoft.com/office/drawing/2014/main" id="{9A1DA66F-EF2B-4D18-A81B-1EC0BD4F878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046135" y="5758705"/>
                          <a:ext cx="2976563" cy="774700"/>
                        </a:xfrm>
                        <a:prstGeom prst="rect">
                          <a:avLst/>
                        </a:prstGeom>
                        <a:noFill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E0D81481-0379-4FC9-A8FD-EAD3EA18850E}"/>
                </a:ext>
              </a:extLst>
            </p:cNvPr>
            <p:cNvGrpSpPr/>
            <p:nvPr/>
          </p:nvGrpSpPr>
          <p:grpSpPr>
            <a:xfrm>
              <a:off x="2219681" y="5751712"/>
              <a:ext cx="1933122" cy="701836"/>
              <a:chOff x="1617564" y="5713834"/>
              <a:chExt cx="1933122" cy="701836"/>
            </a:xfrm>
          </p:grpSpPr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975E1DEB-1EF2-47B4-88A9-CF350A8AF583}"/>
                  </a:ext>
                </a:extLst>
              </p:cNvPr>
              <p:cNvSpPr/>
              <p:nvPr/>
            </p:nvSpPr>
            <p:spPr>
              <a:xfrm>
                <a:off x="1617564" y="5713834"/>
                <a:ext cx="972909" cy="70183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/>
                  <a:t>G</a:t>
                </a:r>
              </a:p>
            </p:txBody>
          </p:sp>
          <p:cxnSp>
            <p:nvCxnSpPr>
              <p:cNvPr id="13" name="直線單箭頭接點 12">
                <a:extLst>
                  <a:ext uri="{FF2B5EF4-FFF2-40B4-BE49-F238E27FC236}">
                    <a16:creationId xmlns:a16="http://schemas.microsoft.com/office/drawing/2014/main" id="{59F96CB6-4717-47D4-A237-06264BCFC3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90473" y="6064752"/>
                <a:ext cx="481142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14" name="Object 12">
                <a:extLst>
                  <a:ext uri="{FF2B5EF4-FFF2-40B4-BE49-F238E27FC236}">
                    <a16:creationId xmlns:a16="http://schemas.microsoft.com/office/drawing/2014/main" id="{9798B2D8-EFB6-4785-BE3F-DC84F3D85785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3164923" y="5817896"/>
              <a:ext cx="385763" cy="49371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8325" name="方程式" r:id="rId6" imgW="139680" imgH="177480" progId="Equation.3">
                      <p:embed/>
                    </p:oleObj>
                  </mc:Choice>
                  <mc:Fallback>
                    <p:oleObj name="方程式" r:id="rId6" imgW="139680" imgH="177480" progId="Equation.3">
                      <p:embed/>
                      <p:pic>
                        <p:nvPicPr>
                          <p:cNvPr id="14" name="Object 12">
                            <a:extLst>
                              <a:ext uri="{FF2B5EF4-FFF2-40B4-BE49-F238E27FC236}">
                                <a16:creationId xmlns:a16="http://schemas.microsoft.com/office/drawing/2014/main" id="{9798B2D8-EFB6-4785-BE3F-DC84F3D85785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7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164923" y="5817896"/>
                            <a:ext cx="385763" cy="493712"/>
                          </a:xfrm>
                          <a:prstGeom prst="rect">
                            <a:avLst/>
                          </a:prstGeom>
                          <a:noFill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72431E2-1823-432E-830D-9BED7D673081}"/>
                </a:ext>
              </a:extLst>
            </p:cNvPr>
            <p:cNvSpPr/>
            <p:nvPr/>
          </p:nvSpPr>
          <p:spPr>
            <a:xfrm>
              <a:off x="4907204" y="5675685"/>
              <a:ext cx="3328739" cy="918417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6C30654-34E1-4A9C-88AE-1C3D0DE7A4F8}"/>
                </a:ext>
              </a:extLst>
            </p:cNvPr>
            <p:cNvSpPr/>
            <p:nvPr/>
          </p:nvSpPr>
          <p:spPr>
            <a:xfrm>
              <a:off x="2036235" y="5675685"/>
              <a:ext cx="2233058" cy="918417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284F3FEE-840B-40DA-8375-87C816AE3476}"/>
                </a:ext>
              </a:extLst>
            </p:cNvPr>
            <p:cNvSpPr txBox="1"/>
            <p:nvPr/>
          </p:nvSpPr>
          <p:spPr>
            <a:xfrm>
              <a:off x="4408224" y="5855774"/>
              <a:ext cx="4179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=</a:t>
              </a:r>
              <a:endParaRPr lang="zh-TW" altLang="en-US" sz="2800" dirty="0"/>
            </a:p>
          </p:txBody>
        </p:sp>
      </p:grp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16D64F9-F280-4BC8-8EA9-3ED66327F3EF}"/>
              </a:ext>
            </a:extLst>
          </p:cNvPr>
          <p:cNvSpPr txBox="1"/>
          <p:nvPr/>
        </p:nvSpPr>
        <p:spPr>
          <a:xfrm>
            <a:off x="2071287" y="3891186"/>
            <a:ext cx="1400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efficient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5368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96BF50-2BEE-464E-B1D2-51FF78CEC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BB5AF8D3-5645-4A34-9E05-631D67B4BBB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4E090E7B-635A-4F25-AFC2-11ACE3664C28}"/>
              </a:ext>
            </a:extLst>
          </p:cNvPr>
          <p:cNvSpPr/>
          <p:nvPr/>
        </p:nvSpPr>
        <p:spPr>
          <a:xfrm>
            <a:off x="628650" y="5360989"/>
            <a:ext cx="7886700" cy="7869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17082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963" y="2987528"/>
            <a:ext cx="1804554" cy="218952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43" y="3564296"/>
            <a:ext cx="929364" cy="916633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Generator 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5"/>
                <a:ext cx="7886700" cy="4351338"/>
              </a:xfrm>
            </p:spPr>
            <p:txBody>
              <a:bodyPr/>
              <a:lstStyle/>
              <a:p>
                <a:r>
                  <a:rPr lang="en-US" altLang="zh-TW" sz="2400" dirty="0"/>
                  <a:t>A generator G is a network. The network defines a probability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</m:oMath>
                </a14:m>
                <a:endParaRPr lang="zh-TW" altLang="en-US" sz="2400" dirty="0"/>
              </a:p>
              <a:p>
                <a:pPr marL="0" indent="0">
                  <a:buNone/>
                </a:pPr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7886700" cy="4351338"/>
              </a:xfrm>
              <a:blipFill>
                <a:blip r:embed="rId5"/>
                <a:stretch>
                  <a:fillRect l="-1005" t="-196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 3"/>
          <p:cNvSpPr/>
          <p:nvPr/>
        </p:nvSpPr>
        <p:spPr>
          <a:xfrm>
            <a:off x="2069274" y="3339415"/>
            <a:ext cx="1743075" cy="136639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generator </a:t>
            </a:r>
          </a:p>
          <a:p>
            <a:pPr algn="ctr"/>
            <a:r>
              <a:rPr lang="en-US" altLang="zh-TW" sz="2800" dirty="0"/>
              <a:t>G</a:t>
            </a:r>
            <a:endParaRPr lang="zh-TW" altLang="en-US" sz="2800" dirty="0"/>
          </a:p>
        </p:txBody>
      </p:sp>
      <p:sp>
        <p:nvSpPr>
          <p:cNvPr id="5" name="橢圓 4"/>
          <p:cNvSpPr/>
          <p:nvPr/>
        </p:nvSpPr>
        <p:spPr>
          <a:xfrm>
            <a:off x="925575" y="3924310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4677743" y="3963082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/>
              <p:cNvSpPr txBox="1"/>
              <p:nvPr/>
            </p:nvSpPr>
            <p:spPr>
              <a:xfrm>
                <a:off x="841515" y="4037047"/>
                <a:ext cx="40793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7" name="文字方塊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515" y="4037047"/>
                <a:ext cx="407932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4612990" y="4036576"/>
                <a:ext cx="144385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2990" y="4036576"/>
                <a:ext cx="1443857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線單箭頭接點 9"/>
          <p:cNvCxnSpPr>
            <a:cxnSpLocks/>
          </p:cNvCxnSpPr>
          <p:nvPr/>
        </p:nvCxnSpPr>
        <p:spPr>
          <a:xfrm>
            <a:off x="1426026" y="4037047"/>
            <a:ext cx="54405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/>
          <p:cNvCxnSpPr>
            <a:cxnSpLocks/>
          </p:cNvCxnSpPr>
          <p:nvPr/>
        </p:nvCxnSpPr>
        <p:spPr>
          <a:xfrm>
            <a:off x="3892113" y="4067777"/>
            <a:ext cx="61638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206237" y="2840781"/>
            <a:ext cx="1663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Normal Distribution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4613769" y="2719715"/>
                <a:ext cx="10013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sub>
                      </m:sSub>
                      <m:r>
                        <m:rPr>
                          <m:nor/>
                        </m:rPr>
                        <a:rPr lang="en-US" altLang="zh-TW" sz="24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altLang="zh-TW" sz="2400">
                          <a:latin typeface="Cambria Math" panose="02040503050406030204" pitchFamily="18" charset="0"/>
                        </a:rPr>
                        <m:t>𝑥</m:t>
                      </m:r>
                      <m:r>
                        <m:rPr>
                          <m:nor/>
                        </m:rPr>
                        <a:rPr lang="zh-TW" altLang="en-US" sz="24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3769" y="2719715"/>
                <a:ext cx="1001363" cy="461665"/>
              </a:xfrm>
              <a:prstGeom prst="rect">
                <a:avLst/>
              </a:prstGeom>
              <a:blipFill>
                <a:blip r:embed="rId8"/>
                <a:stretch>
                  <a:fillRect r="-1829" b="-1710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圖片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79368" y="2703364"/>
            <a:ext cx="2529587" cy="26030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6612253" y="2703364"/>
                <a:ext cx="21940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𝑑𝑎𝑡𝑎</m:t>
                          </m:r>
                        </m:sub>
                      </m:sSub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2253" y="2703364"/>
                <a:ext cx="2194076" cy="461665"/>
              </a:xfrm>
              <a:prstGeom prst="rect">
                <a:avLst/>
              </a:prstGeom>
              <a:blipFill>
                <a:blip r:embed="rId10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箭號: 左-右雙向 22"/>
          <p:cNvSpPr/>
          <p:nvPr/>
        </p:nvSpPr>
        <p:spPr>
          <a:xfrm>
            <a:off x="6056847" y="4272613"/>
            <a:ext cx="790612" cy="35981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文字方塊 23"/>
          <p:cNvSpPr txBox="1"/>
          <p:nvPr/>
        </p:nvSpPr>
        <p:spPr>
          <a:xfrm>
            <a:off x="5073654" y="4688719"/>
            <a:ext cx="2736713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as close as possible</a:t>
            </a:r>
            <a:endParaRPr lang="zh-TW" altLang="en-US" sz="2400" dirty="0"/>
          </a:p>
        </p:txBody>
      </p:sp>
      <p:sp>
        <p:nvSpPr>
          <p:cNvPr id="28" name="橢圓 27">
            <a:extLst>
              <a:ext uri="{FF2B5EF4-FFF2-40B4-BE49-F238E27FC236}">
                <a16:creationId xmlns:a16="http://schemas.microsoft.com/office/drawing/2014/main" id="{CC10B3F3-CB79-4372-A14D-F536A45AC00A}"/>
              </a:ext>
            </a:extLst>
          </p:cNvPr>
          <p:cNvSpPr/>
          <p:nvPr/>
        </p:nvSpPr>
        <p:spPr>
          <a:xfrm>
            <a:off x="736740" y="3777114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8BC686EB-7409-41EA-A511-D377676EE5B0}"/>
              </a:ext>
            </a:extLst>
          </p:cNvPr>
          <p:cNvSpPr/>
          <p:nvPr/>
        </p:nvSpPr>
        <p:spPr>
          <a:xfrm>
            <a:off x="733105" y="4076760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144A6EA9-FBA8-4012-87C9-51DCB45C050A}"/>
              </a:ext>
            </a:extLst>
          </p:cNvPr>
          <p:cNvSpPr/>
          <p:nvPr/>
        </p:nvSpPr>
        <p:spPr>
          <a:xfrm>
            <a:off x="1152684" y="4016338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451973A5-8668-4883-9680-1EAD3DE2F4F5}"/>
              </a:ext>
            </a:extLst>
          </p:cNvPr>
          <p:cNvSpPr/>
          <p:nvPr/>
        </p:nvSpPr>
        <p:spPr>
          <a:xfrm>
            <a:off x="1090650" y="3746903"/>
            <a:ext cx="209550" cy="2095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6F20E783-2CA8-440C-845E-EBE463841E26}"/>
              </a:ext>
            </a:extLst>
          </p:cNvPr>
          <p:cNvSpPr/>
          <p:nvPr/>
        </p:nvSpPr>
        <p:spPr>
          <a:xfrm>
            <a:off x="4572968" y="3567269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B836281E-32A0-49A5-BED7-468EC1D4377C}"/>
              </a:ext>
            </a:extLst>
          </p:cNvPr>
          <p:cNvSpPr/>
          <p:nvPr/>
        </p:nvSpPr>
        <p:spPr>
          <a:xfrm>
            <a:off x="4876831" y="3728429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68FE7DAD-6641-43BE-8403-278B93AEEDA0}"/>
              </a:ext>
            </a:extLst>
          </p:cNvPr>
          <p:cNvSpPr/>
          <p:nvPr/>
        </p:nvSpPr>
        <p:spPr>
          <a:xfrm>
            <a:off x="5366242" y="3483778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65DCECDA-3B1F-4126-A037-699E8F9D2CA1}"/>
              </a:ext>
            </a:extLst>
          </p:cNvPr>
          <p:cNvSpPr/>
          <p:nvPr/>
        </p:nvSpPr>
        <p:spPr>
          <a:xfrm>
            <a:off x="5401338" y="3760796"/>
            <a:ext cx="209550" cy="20955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65FD7BF4-54E1-4085-87C6-6BF97703D898}"/>
              </a:ext>
            </a:extLst>
          </p:cNvPr>
          <p:cNvSpPr txBox="1"/>
          <p:nvPr/>
        </p:nvSpPr>
        <p:spPr>
          <a:xfrm>
            <a:off x="2792174" y="6201933"/>
            <a:ext cx="5240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How to compute the divergence?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EF2F0C89-561E-40FF-9D58-41F0B211880B}"/>
                  </a:ext>
                </a:extLst>
              </p:cNvPr>
              <p:cNvSpPr/>
              <p:nvPr/>
            </p:nvSpPr>
            <p:spPr>
              <a:xfrm>
                <a:off x="599622" y="5281664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p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8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𝐷𝑖𝑣</m:t>
                          </m:r>
                          <m:d>
                            <m:d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EF2F0C89-561E-40FF-9D58-41F0B21188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622" y="5281664"/>
                <a:ext cx="4636654" cy="65376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6D942A9E-09E4-482C-9D3A-B5916B37B47C}"/>
                  </a:ext>
                </a:extLst>
              </p:cNvPr>
              <p:cNvSpPr txBox="1"/>
              <p:nvPr/>
            </p:nvSpPr>
            <p:spPr>
              <a:xfrm>
                <a:off x="2787839" y="5815931"/>
                <a:ext cx="619208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Divergence between distributions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𝑑𝑎𝑡𝑎</m:t>
                        </m:r>
                      </m:sub>
                    </m:sSub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6D942A9E-09E4-482C-9D3A-B5916B37B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7839" y="5815931"/>
                <a:ext cx="6192088" cy="461665"/>
              </a:xfrm>
              <a:prstGeom prst="rect">
                <a:avLst/>
              </a:prstGeom>
              <a:blipFill>
                <a:blip r:embed="rId12"/>
                <a:stretch>
                  <a:fillRect l="-1476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B0DE0F8-6EA8-4A99-B91F-D351ACE6BDFE}"/>
              </a:ext>
            </a:extLst>
          </p:cNvPr>
          <p:cNvCxnSpPr>
            <a:cxnSpLocks/>
          </p:cNvCxnSpPr>
          <p:nvPr/>
        </p:nvCxnSpPr>
        <p:spPr>
          <a:xfrm>
            <a:off x="2862398" y="5743361"/>
            <a:ext cx="219495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4110AECD-6F53-4CDB-8159-9B013198A5E5}"/>
                  </a:ext>
                </a:extLst>
              </p:cNvPr>
              <p:cNvSpPr txBox="1"/>
              <p:nvPr/>
            </p:nvSpPr>
            <p:spPr>
              <a:xfrm>
                <a:off x="5831652" y="608626"/>
                <a:ext cx="268369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altLang="zh-TW" sz="2400" dirty="0"/>
                  <a:t>: an image (a high-dimensional vector)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4110AECD-6F53-4CDB-8159-9B013198A5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1652" y="608626"/>
                <a:ext cx="2683698" cy="830997"/>
              </a:xfrm>
              <a:prstGeom prst="rect">
                <a:avLst/>
              </a:prstGeom>
              <a:blipFill>
                <a:blip r:embed="rId13"/>
                <a:stretch>
                  <a:fillRect l="-3636" t="-5882" r="-1818" b="-16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9234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8" grpId="0"/>
      <p:bldP spid="13" grpId="0"/>
      <p:bldP spid="18" grpId="0"/>
      <p:bldP spid="22" grpId="0"/>
      <p:bldP spid="23" grpId="0" animBg="1"/>
      <p:bldP spid="24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/>
      <p:bldP spid="38" grpId="0"/>
      <p:bldP spid="39" grpId="0"/>
      <p:bldP spid="36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22AAA9-2E75-4A43-9ECF-E65290D0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/>
              <p:nvPr/>
            </p:nvSpPr>
            <p:spPr>
              <a:xfrm>
                <a:off x="2321078" y="1445364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p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8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𝐷𝑖𝑣</m:t>
                          </m:r>
                          <m:d>
                            <m:d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1078" y="1445364"/>
                <a:ext cx="4636654" cy="6537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9250B9AB-4871-468E-AE75-065EFB03D165}"/>
                  </a:ext>
                </a:extLst>
              </p:cNvPr>
              <p:cNvSpPr txBox="1"/>
              <p:nvPr/>
            </p:nvSpPr>
            <p:spPr>
              <a:xfrm>
                <a:off x="758521" y="2147654"/>
                <a:ext cx="776176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Although we do not know the distributions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en-US" altLang="zh-TW" sz="2400" dirty="0"/>
                  <a:t>, we can sample from them.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9250B9AB-4871-468E-AE75-065EFB03D1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521" y="2147654"/>
                <a:ext cx="7761767" cy="830997"/>
              </a:xfrm>
              <a:prstGeom prst="rect">
                <a:avLst/>
              </a:prstGeom>
              <a:blipFill>
                <a:blip r:embed="rId3"/>
                <a:stretch>
                  <a:fillRect l="-1177" t="-5839" b="-1532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文字方塊 34">
            <a:extLst>
              <a:ext uri="{FF2B5EF4-FFF2-40B4-BE49-F238E27FC236}">
                <a16:creationId xmlns:a16="http://schemas.microsoft.com/office/drawing/2014/main" id="{4D4D785D-19C5-4AEF-BF2D-2484C70115E8}"/>
              </a:ext>
            </a:extLst>
          </p:cNvPr>
          <p:cNvSpPr txBox="1"/>
          <p:nvPr/>
        </p:nvSpPr>
        <p:spPr>
          <a:xfrm>
            <a:off x="3966023" y="3317650"/>
            <a:ext cx="1121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sample</a:t>
            </a:r>
            <a:endParaRPr lang="zh-TW" altLang="en-US" sz="2400" dirty="0"/>
          </a:p>
        </p:txBody>
      </p:sp>
      <p:pic>
        <p:nvPicPr>
          <p:cNvPr id="38" name="圖片 37">
            <a:extLst>
              <a:ext uri="{FF2B5EF4-FFF2-40B4-BE49-F238E27FC236}">
                <a16:creationId xmlns:a16="http://schemas.microsoft.com/office/drawing/2014/main" id="{76EDC643-74BD-4660-AC03-71148242A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1025" y="5063475"/>
            <a:ext cx="2851417" cy="718557"/>
          </a:xfrm>
          <a:prstGeom prst="rect">
            <a:avLst/>
          </a:prstGeom>
        </p:spPr>
      </p:pic>
      <p:grpSp>
        <p:nvGrpSpPr>
          <p:cNvPr id="42" name="群組 41">
            <a:extLst>
              <a:ext uri="{FF2B5EF4-FFF2-40B4-BE49-F238E27FC236}">
                <a16:creationId xmlns:a16="http://schemas.microsoft.com/office/drawing/2014/main" id="{DCFCFE5B-B08E-4632-9E48-54350FE2E3BD}"/>
              </a:ext>
            </a:extLst>
          </p:cNvPr>
          <p:cNvGrpSpPr/>
          <p:nvPr/>
        </p:nvGrpSpPr>
        <p:grpSpPr>
          <a:xfrm>
            <a:off x="5451025" y="3423273"/>
            <a:ext cx="2851417" cy="731192"/>
            <a:chOff x="3798412" y="6111526"/>
            <a:chExt cx="2162335" cy="554490"/>
          </a:xfrm>
        </p:grpSpPr>
        <p:pic>
          <p:nvPicPr>
            <p:cNvPr id="43" name="圖片 42">
              <a:extLst>
                <a:ext uri="{FF2B5EF4-FFF2-40B4-BE49-F238E27FC236}">
                  <a16:creationId xmlns:a16="http://schemas.microsoft.com/office/drawing/2014/main" id="{2F5A5B7F-3231-4B0D-B0D3-80819C1A4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747" y="6126016"/>
              <a:ext cx="540000" cy="540000"/>
            </a:xfrm>
            <a:prstGeom prst="rect">
              <a:avLst/>
            </a:prstGeom>
          </p:spPr>
        </p:pic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DDD9F21F-7D15-48DD-BEBD-34642DC4C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8412" y="6111526"/>
              <a:ext cx="540000" cy="540000"/>
            </a:xfrm>
            <a:prstGeom prst="rect">
              <a:avLst/>
            </a:prstGeom>
          </p:spPr>
        </p:pic>
        <p:pic>
          <p:nvPicPr>
            <p:cNvPr id="45" name="圖片 44">
              <a:extLst>
                <a:ext uri="{FF2B5EF4-FFF2-40B4-BE49-F238E27FC236}">
                  <a16:creationId xmlns:a16="http://schemas.microsoft.com/office/drawing/2014/main" id="{10710CD3-86C8-44B5-A25E-63483A98E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747" y="6126016"/>
              <a:ext cx="540000" cy="540000"/>
            </a:xfrm>
            <a:prstGeom prst="rect">
              <a:avLst/>
            </a:prstGeom>
          </p:spPr>
        </p:pic>
        <p:pic>
          <p:nvPicPr>
            <p:cNvPr id="46" name="圖片 45">
              <a:extLst>
                <a:ext uri="{FF2B5EF4-FFF2-40B4-BE49-F238E27FC236}">
                  <a16:creationId xmlns:a16="http://schemas.microsoft.com/office/drawing/2014/main" id="{A3C8FA07-1EB9-4E5B-AAB2-6A762C4F7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0747" y="6111526"/>
              <a:ext cx="540000" cy="540000"/>
            </a:xfrm>
            <a:prstGeom prst="rect">
              <a:avLst/>
            </a:prstGeom>
          </p:spPr>
        </p:pic>
      </p:grpSp>
      <p:sp>
        <p:nvSpPr>
          <p:cNvPr id="47" name="矩形 46">
            <a:extLst>
              <a:ext uri="{FF2B5EF4-FFF2-40B4-BE49-F238E27FC236}">
                <a16:creationId xmlns:a16="http://schemas.microsoft.com/office/drawing/2014/main" id="{350F8FD8-68B0-4B5C-A36B-DC6F550C3B7D}"/>
              </a:ext>
            </a:extLst>
          </p:cNvPr>
          <p:cNvSpPr/>
          <p:nvPr/>
        </p:nvSpPr>
        <p:spPr>
          <a:xfrm>
            <a:off x="3998574" y="5042136"/>
            <a:ext cx="972909" cy="70183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</a:t>
            </a:r>
          </a:p>
        </p:txBody>
      </p:sp>
      <p:cxnSp>
        <p:nvCxnSpPr>
          <p:cNvPr id="51" name="直線單箭頭接點 50">
            <a:extLst>
              <a:ext uri="{FF2B5EF4-FFF2-40B4-BE49-F238E27FC236}">
                <a16:creationId xmlns:a16="http://schemas.microsoft.com/office/drawing/2014/main" id="{23AF05D4-2A37-4DF9-8F9C-F9CB44F5916F}"/>
              </a:ext>
            </a:extLst>
          </p:cNvPr>
          <p:cNvCxnSpPr>
            <a:cxnSpLocks/>
          </p:cNvCxnSpPr>
          <p:nvPr/>
        </p:nvCxnSpPr>
        <p:spPr>
          <a:xfrm flipV="1">
            <a:off x="3561564" y="5377445"/>
            <a:ext cx="4220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B4E695C6-4790-442F-8301-7888909E6204}"/>
              </a:ext>
            </a:extLst>
          </p:cNvPr>
          <p:cNvSpPr/>
          <p:nvPr/>
        </p:nvSpPr>
        <p:spPr>
          <a:xfrm rot="5400000">
            <a:off x="1763593" y="5239282"/>
            <a:ext cx="905437" cy="298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vector</a:t>
            </a:r>
            <a:endParaRPr lang="zh-TW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C9355552-95DB-4AB2-A8E6-B222A1FD3D76}"/>
              </a:ext>
            </a:extLst>
          </p:cNvPr>
          <p:cNvSpPr/>
          <p:nvPr/>
        </p:nvSpPr>
        <p:spPr>
          <a:xfrm rot="5400000">
            <a:off x="2148030" y="5239282"/>
            <a:ext cx="905437" cy="29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vector</a:t>
            </a:r>
            <a:endParaRPr lang="zh-TW" alt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48DFAA54-0B57-4589-95F1-467F0B70123B}"/>
              </a:ext>
            </a:extLst>
          </p:cNvPr>
          <p:cNvSpPr/>
          <p:nvPr/>
        </p:nvSpPr>
        <p:spPr>
          <a:xfrm rot="5400000">
            <a:off x="2532467" y="5239282"/>
            <a:ext cx="905437" cy="2988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vector</a:t>
            </a:r>
            <a:endParaRPr lang="zh-TW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1D392E5-4A03-44C1-B20C-A6E6D2E3D6B3}"/>
              </a:ext>
            </a:extLst>
          </p:cNvPr>
          <p:cNvSpPr/>
          <p:nvPr/>
        </p:nvSpPr>
        <p:spPr>
          <a:xfrm rot="5400000">
            <a:off x="2916903" y="5239282"/>
            <a:ext cx="905437" cy="29882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vector</a:t>
            </a:r>
            <a:endParaRPr lang="zh-TW" altLang="en-US" dirty="0"/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871E1BAB-30A4-4E5F-84FD-2160C6E4DA78}"/>
              </a:ext>
            </a:extLst>
          </p:cNvPr>
          <p:cNvSpPr txBox="1"/>
          <p:nvPr/>
        </p:nvSpPr>
        <p:spPr>
          <a:xfrm>
            <a:off x="304289" y="4994103"/>
            <a:ext cx="18098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sample from normal</a:t>
            </a:r>
            <a:endParaRPr lang="zh-TW" altLang="en-US" sz="2400" dirty="0"/>
          </a:p>
        </p:txBody>
      </p: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C4ACE876-8DAC-42C2-8B94-C72FC4DBF472}"/>
              </a:ext>
            </a:extLst>
          </p:cNvPr>
          <p:cNvSpPr txBox="1"/>
          <p:nvPr/>
        </p:nvSpPr>
        <p:spPr>
          <a:xfrm>
            <a:off x="394426" y="3551606"/>
            <a:ext cx="1733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Database</a:t>
            </a:r>
            <a:endParaRPr lang="zh-TW" altLang="en-US" sz="2400" dirty="0"/>
          </a:p>
        </p:txBody>
      </p:sp>
      <p:grpSp>
        <p:nvGrpSpPr>
          <p:cNvPr id="70" name="群組 69">
            <a:extLst>
              <a:ext uri="{FF2B5EF4-FFF2-40B4-BE49-F238E27FC236}">
                <a16:creationId xmlns:a16="http://schemas.microsoft.com/office/drawing/2014/main" id="{6FFC2CCC-8319-44BE-B485-DDA826443BC7}"/>
              </a:ext>
            </a:extLst>
          </p:cNvPr>
          <p:cNvGrpSpPr/>
          <p:nvPr/>
        </p:nvGrpSpPr>
        <p:grpSpPr>
          <a:xfrm>
            <a:off x="1875857" y="3180451"/>
            <a:ext cx="1751174" cy="1307774"/>
            <a:chOff x="644126" y="4258170"/>
            <a:chExt cx="3652768" cy="2387400"/>
          </a:xfrm>
        </p:grpSpPr>
        <p:pic>
          <p:nvPicPr>
            <p:cNvPr id="71" name="圖片 70">
              <a:extLst>
                <a:ext uri="{FF2B5EF4-FFF2-40B4-BE49-F238E27FC236}">
                  <a16:creationId xmlns:a16="http://schemas.microsoft.com/office/drawing/2014/main" id="{786F4372-AD80-4A29-8A8F-5006854664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2494" y="5112971"/>
              <a:ext cx="914400" cy="914400"/>
            </a:xfrm>
            <a:prstGeom prst="rect">
              <a:avLst/>
            </a:prstGeom>
          </p:spPr>
        </p:pic>
        <p:pic>
          <p:nvPicPr>
            <p:cNvPr id="72" name="圖片 71">
              <a:extLst>
                <a:ext uri="{FF2B5EF4-FFF2-40B4-BE49-F238E27FC236}">
                  <a16:creationId xmlns:a16="http://schemas.microsoft.com/office/drawing/2014/main" id="{B3D70766-315F-486E-BB1B-FA7AB2977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5869" y="4258170"/>
              <a:ext cx="914400" cy="914400"/>
            </a:xfrm>
            <a:prstGeom prst="rect">
              <a:avLst/>
            </a:prstGeom>
          </p:spPr>
        </p:pic>
        <p:pic>
          <p:nvPicPr>
            <p:cNvPr id="73" name="圖片 72">
              <a:extLst>
                <a:ext uri="{FF2B5EF4-FFF2-40B4-BE49-F238E27FC236}">
                  <a16:creationId xmlns:a16="http://schemas.microsoft.com/office/drawing/2014/main" id="{FC553EF2-F757-4763-9167-6916380B9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681" y="4287858"/>
              <a:ext cx="914400" cy="914400"/>
            </a:xfrm>
            <a:prstGeom prst="rect">
              <a:avLst/>
            </a:prstGeom>
          </p:spPr>
        </p:pic>
        <p:pic>
          <p:nvPicPr>
            <p:cNvPr id="74" name="圖片 73">
              <a:extLst>
                <a:ext uri="{FF2B5EF4-FFF2-40B4-BE49-F238E27FC236}">
                  <a16:creationId xmlns:a16="http://schemas.microsoft.com/office/drawing/2014/main" id="{0689F492-F93D-4C68-8C64-9F2509109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5676" y="4749170"/>
              <a:ext cx="914400" cy="914400"/>
            </a:xfrm>
            <a:prstGeom prst="rect">
              <a:avLst/>
            </a:prstGeom>
          </p:spPr>
        </p:pic>
        <p:pic>
          <p:nvPicPr>
            <p:cNvPr id="75" name="圖片 74">
              <a:extLst>
                <a:ext uri="{FF2B5EF4-FFF2-40B4-BE49-F238E27FC236}">
                  <a16:creationId xmlns:a16="http://schemas.microsoft.com/office/drawing/2014/main" id="{90A18592-6419-4562-9E5D-8F6CACBE5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2888" y="5731170"/>
              <a:ext cx="914400" cy="914400"/>
            </a:xfrm>
            <a:prstGeom prst="rect">
              <a:avLst/>
            </a:prstGeom>
          </p:spPr>
        </p:pic>
        <p:pic>
          <p:nvPicPr>
            <p:cNvPr id="76" name="圖片 75">
              <a:extLst>
                <a:ext uri="{FF2B5EF4-FFF2-40B4-BE49-F238E27FC236}">
                  <a16:creationId xmlns:a16="http://schemas.microsoft.com/office/drawing/2014/main" id="{AF057B0F-6768-4245-A70A-4AC980938D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386" y="5187858"/>
              <a:ext cx="914400" cy="914400"/>
            </a:xfrm>
            <a:prstGeom prst="rect">
              <a:avLst/>
            </a:prstGeom>
          </p:spPr>
        </p:pic>
        <p:pic>
          <p:nvPicPr>
            <p:cNvPr id="77" name="圖片 76">
              <a:extLst>
                <a:ext uri="{FF2B5EF4-FFF2-40B4-BE49-F238E27FC236}">
                  <a16:creationId xmlns:a16="http://schemas.microsoft.com/office/drawing/2014/main" id="{347D84B2-8FD9-46EC-B76D-CA9AF4F11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8678" y="4749170"/>
              <a:ext cx="914400" cy="914400"/>
            </a:xfrm>
            <a:prstGeom prst="rect">
              <a:avLst/>
            </a:prstGeom>
          </p:spPr>
        </p:pic>
        <p:pic>
          <p:nvPicPr>
            <p:cNvPr id="78" name="圖片 77">
              <a:extLst>
                <a:ext uri="{FF2B5EF4-FFF2-40B4-BE49-F238E27FC236}">
                  <a16:creationId xmlns:a16="http://schemas.microsoft.com/office/drawing/2014/main" id="{EEC4B263-30CB-4689-B218-3831D2010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9580" y="5731170"/>
              <a:ext cx="914400" cy="914400"/>
            </a:xfrm>
            <a:prstGeom prst="rect">
              <a:avLst/>
            </a:prstGeom>
          </p:spPr>
        </p:pic>
        <p:pic>
          <p:nvPicPr>
            <p:cNvPr id="79" name="圖片 78">
              <a:extLst>
                <a:ext uri="{FF2B5EF4-FFF2-40B4-BE49-F238E27FC236}">
                  <a16:creationId xmlns:a16="http://schemas.microsoft.com/office/drawing/2014/main" id="{8637E94E-DAC1-4FA3-B95B-B9EDB418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6182" y="5390058"/>
              <a:ext cx="914400" cy="914400"/>
            </a:xfrm>
            <a:prstGeom prst="rect">
              <a:avLst/>
            </a:prstGeom>
          </p:spPr>
        </p:pic>
        <p:pic>
          <p:nvPicPr>
            <p:cNvPr id="80" name="圖片 79">
              <a:extLst>
                <a:ext uri="{FF2B5EF4-FFF2-40B4-BE49-F238E27FC236}">
                  <a16:creationId xmlns:a16="http://schemas.microsoft.com/office/drawing/2014/main" id="{AA76CC5C-CC62-4799-9DDC-4D6DAEC6B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6869" y="4524714"/>
              <a:ext cx="914400" cy="914400"/>
            </a:xfrm>
            <a:prstGeom prst="rect">
              <a:avLst/>
            </a:prstGeom>
          </p:spPr>
        </p:pic>
        <p:pic>
          <p:nvPicPr>
            <p:cNvPr id="81" name="圖片 80">
              <a:extLst>
                <a:ext uri="{FF2B5EF4-FFF2-40B4-BE49-F238E27FC236}">
                  <a16:creationId xmlns:a16="http://schemas.microsoft.com/office/drawing/2014/main" id="{D0F6F316-CB46-4764-BC0F-986055BAED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126" y="5731170"/>
              <a:ext cx="914400" cy="914400"/>
            </a:xfrm>
            <a:prstGeom prst="rect">
              <a:avLst/>
            </a:prstGeom>
          </p:spPr>
        </p:pic>
      </p:grpSp>
      <p:sp>
        <p:nvSpPr>
          <p:cNvPr id="82" name="箭號: 向右 81">
            <a:extLst>
              <a:ext uri="{FF2B5EF4-FFF2-40B4-BE49-F238E27FC236}">
                <a16:creationId xmlns:a16="http://schemas.microsoft.com/office/drawing/2014/main" id="{CF7D0CE4-D409-4683-A2FF-E1AF3F93502E}"/>
              </a:ext>
            </a:extLst>
          </p:cNvPr>
          <p:cNvSpPr/>
          <p:nvPr/>
        </p:nvSpPr>
        <p:spPr>
          <a:xfrm>
            <a:off x="3711639" y="3657104"/>
            <a:ext cx="1665714" cy="3302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5E87D30A-F100-4844-89D3-EE5EF42ED4A2}"/>
              </a:ext>
            </a:extLst>
          </p:cNvPr>
          <p:cNvCxnSpPr>
            <a:cxnSpLocks/>
          </p:cNvCxnSpPr>
          <p:nvPr/>
        </p:nvCxnSpPr>
        <p:spPr>
          <a:xfrm flipV="1">
            <a:off x="4971483" y="5382196"/>
            <a:ext cx="4220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文字方塊 85">
                <a:extLst>
                  <a:ext uri="{FF2B5EF4-FFF2-40B4-BE49-F238E27FC236}">
                    <a16:creationId xmlns:a16="http://schemas.microsoft.com/office/drawing/2014/main" id="{F689E728-963A-4442-BCE0-F6AB6694BEFB}"/>
                  </a:ext>
                </a:extLst>
              </p:cNvPr>
              <p:cNvSpPr txBox="1"/>
              <p:nvPr/>
            </p:nvSpPr>
            <p:spPr>
              <a:xfrm>
                <a:off x="6179532" y="5841411"/>
                <a:ext cx="25923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b="1" dirty="0"/>
                  <a:t>Sampling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1" i="1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altLang="zh-TW" sz="2400" b="1" i="1" smtClean="0">
                            <a:latin typeface="Cambria Math" panose="02040503050406030204" pitchFamily="18" charset="0"/>
                          </a:rPr>
                          <m:t>𝑮</m:t>
                        </m:r>
                      </m:sub>
                    </m:sSub>
                  </m:oMath>
                </a14:m>
                <a:r>
                  <a:rPr lang="en-US" altLang="zh-TW" sz="2400" b="1" dirty="0"/>
                  <a:t>  </a:t>
                </a:r>
                <a:endParaRPr lang="zh-TW" altLang="en-US" sz="2400" b="1" dirty="0"/>
              </a:p>
            </p:txBody>
          </p:sp>
        </mc:Choice>
        <mc:Fallback xmlns="">
          <p:sp>
            <p:nvSpPr>
              <p:cNvPr id="86" name="文字方塊 85">
                <a:extLst>
                  <a:ext uri="{FF2B5EF4-FFF2-40B4-BE49-F238E27FC236}">
                    <a16:creationId xmlns:a16="http://schemas.microsoft.com/office/drawing/2014/main" id="{F689E728-963A-4442-BCE0-F6AB6694BE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9532" y="5841411"/>
                <a:ext cx="2592331" cy="461665"/>
              </a:xfrm>
              <a:prstGeom prst="rect">
                <a:avLst/>
              </a:prstGeom>
              <a:blipFill>
                <a:blip r:embed="rId16"/>
                <a:stretch>
                  <a:fillRect l="-3765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5879DAA4-0E7A-430E-82A5-E5D28BB24EAC}"/>
                  </a:ext>
                </a:extLst>
              </p:cNvPr>
              <p:cNvSpPr txBox="1"/>
              <p:nvPr/>
            </p:nvSpPr>
            <p:spPr>
              <a:xfrm>
                <a:off x="5544484" y="4219413"/>
                <a:ext cx="34500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b="1" dirty="0"/>
                  <a:t>Sampling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1" i="1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altLang="zh-TW" sz="2400" b="1" i="1" smtClean="0">
                            <a:latin typeface="Cambria Math" panose="02040503050406030204" pitchFamily="18" charset="0"/>
                          </a:rPr>
                          <m:t>𝒅𝒂𝒕𝒂</m:t>
                        </m:r>
                      </m:sub>
                    </m:sSub>
                  </m:oMath>
                </a14:m>
                <a:r>
                  <a:rPr lang="en-US" altLang="zh-TW" sz="2400" b="1" dirty="0"/>
                  <a:t>  </a:t>
                </a:r>
                <a:endParaRPr lang="zh-TW" altLang="en-US" sz="2400" b="1" dirty="0"/>
              </a:p>
            </p:txBody>
          </p:sp>
        </mc:Choice>
        <mc:Fallback xmlns="">
          <p:sp>
            <p:nvSpPr>
              <p:cNvPr id="87" name="文字方塊 86">
                <a:extLst>
                  <a:ext uri="{FF2B5EF4-FFF2-40B4-BE49-F238E27FC236}">
                    <a16:creationId xmlns:a16="http://schemas.microsoft.com/office/drawing/2014/main" id="{5879DAA4-0E7A-430E-82A5-E5D28BB24E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4484" y="4219413"/>
                <a:ext cx="3450012" cy="461665"/>
              </a:xfrm>
              <a:prstGeom prst="rect">
                <a:avLst/>
              </a:prstGeom>
              <a:blipFill>
                <a:blip r:embed="rId17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628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5" grpId="0"/>
      <p:bldP spid="47" grpId="0" animBg="1"/>
      <p:bldP spid="52" grpId="0" animBg="1"/>
      <p:bldP spid="53" grpId="0" animBg="1"/>
      <p:bldP spid="54" grpId="0" animBg="1"/>
      <p:bldP spid="55" grpId="0" animBg="1"/>
      <p:bldP spid="68" grpId="0"/>
      <p:bldP spid="69" grpId="0"/>
      <p:bldP spid="82" grpId="0" animBg="1"/>
      <p:bldP spid="86" grpId="0"/>
      <p:bldP spid="8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9682CB-51E5-4203-BFD7-4A2EC7860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Generation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41895AF-4D87-4A4C-9CC3-AC8E2AE02674}"/>
              </a:ext>
            </a:extLst>
          </p:cNvPr>
          <p:cNvSpPr/>
          <p:nvPr/>
        </p:nvSpPr>
        <p:spPr>
          <a:xfrm>
            <a:off x="3813175" y="2586450"/>
            <a:ext cx="1517650" cy="109145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C3258E3A-B85D-47D8-887D-8DDD033216B0}"/>
              </a:ext>
            </a:extLst>
          </p:cNvPr>
          <p:cNvCxnSpPr/>
          <p:nvPr/>
        </p:nvCxnSpPr>
        <p:spPr>
          <a:xfrm>
            <a:off x="5384465" y="3137142"/>
            <a:ext cx="5775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圖片 13">
            <a:extLst>
              <a:ext uri="{FF2B5EF4-FFF2-40B4-BE49-F238E27FC236}">
                <a16:creationId xmlns:a16="http://schemas.microsoft.com/office/drawing/2014/main" id="{92337898-BE12-48B9-B997-F4A4A7672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176" y="2729676"/>
            <a:ext cx="805004" cy="805004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8B3919AC-88C5-4FFB-AEE7-A5EADA4CA3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461" y="2729676"/>
            <a:ext cx="805004" cy="805004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3A46A88E-387C-4BFD-9B7A-3BC00463F9E0}"/>
              </a:ext>
            </a:extLst>
          </p:cNvPr>
          <p:cNvSpPr txBox="1"/>
          <p:nvPr/>
        </p:nvSpPr>
        <p:spPr>
          <a:xfrm>
            <a:off x="589100" y="1701617"/>
            <a:ext cx="3170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Image Generation</a:t>
            </a:r>
            <a:endParaRPr lang="zh-TW" altLang="en-US" sz="2800" b="1" i="1" u="sng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C97C783-A015-4A13-B426-E334E51C556F}"/>
              </a:ext>
            </a:extLst>
          </p:cNvPr>
          <p:cNvSpPr txBox="1"/>
          <p:nvPr/>
        </p:nvSpPr>
        <p:spPr>
          <a:xfrm>
            <a:off x="589100" y="4115263"/>
            <a:ext cx="39011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i="1" u="sng" dirty="0"/>
              <a:t>Sentence Generation</a:t>
            </a:r>
            <a:endParaRPr lang="zh-TW" altLang="en-US" sz="2800" b="1" i="1" u="sng" dirty="0"/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4085487D-9A9A-4DDB-B819-D02412889E1E}"/>
              </a:ext>
            </a:extLst>
          </p:cNvPr>
          <p:cNvCxnSpPr/>
          <p:nvPr/>
        </p:nvCxnSpPr>
        <p:spPr>
          <a:xfrm>
            <a:off x="3235623" y="3132828"/>
            <a:ext cx="5775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5F292864-0285-48E0-88BE-12419EE7961D}"/>
              </a:ext>
            </a:extLst>
          </p:cNvPr>
          <p:cNvSpPr/>
          <p:nvPr/>
        </p:nvSpPr>
        <p:spPr>
          <a:xfrm>
            <a:off x="3813175" y="4871455"/>
            <a:ext cx="1517650" cy="10914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2F154480-A360-4391-BD9B-3BCA4F9A5C84}"/>
              </a:ext>
            </a:extLst>
          </p:cNvPr>
          <p:cNvCxnSpPr/>
          <p:nvPr/>
        </p:nvCxnSpPr>
        <p:spPr>
          <a:xfrm>
            <a:off x="5358961" y="5416632"/>
            <a:ext cx="5775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F195D6EE-421C-42B7-B1C6-8884912B127C}"/>
              </a:ext>
            </a:extLst>
          </p:cNvPr>
          <p:cNvCxnSpPr/>
          <p:nvPr/>
        </p:nvCxnSpPr>
        <p:spPr>
          <a:xfrm>
            <a:off x="3210119" y="5412318"/>
            <a:ext cx="57755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69EF8153-CEFD-4442-B81F-1D18DA1E93F1}"/>
                  </a:ext>
                </a:extLst>
              </p:cNvPr>
              <p:cNvSpPr txBox="1"/>
              <p:nvPr/>
            </p:nvSpPr>
            <p:spPr>
              <a:xfrm>
                <a:off x="4002486" y="612408"/>
                <a:ext cx="461420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>
                    <a:solidFill>
                      <a:srgbClr val="0000FF"/>
                    </a:solidFill>
                  </a:rPr>
                  <a:t>We will control what to generate latter. </a:t>
                </a:r>
                <a14:m>
                  <m:oMath xmlns:m="http://schemas.openxmlformats.org/officeDocument/2006/math">
                    <m:r>
                      <a:rPr lang="en-US" altLang="zh-TW" sz="240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TW" altLang="en-US" sz="24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zh-TW" sz="2400" dirty="0">
                    <a:solidFill>
                      <a:srgbClr val="0000FF"/>
                    </a:solidFill>
                  </a:rPr>
                  <a:t>Conditional Generation</a:t>
                </a:r>
                <a:endParaRPr lang="zh-TW" altLang="en-US" sz="24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69EF8153-CEFD-4442-B81F-1D18DA1E93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2486" y="612408"/>
                <a:ext cx="4614203" cy="830997"/>
              </a:xfrm>
              <a:prstGeom prst="rect">
                <a:avLst/>
              </a:prstGeom>
              <a:blipFill>
                <a:blip r:embed="rId4"/>
                <a:stretch>
                  <a:fillRect l="-2116" t="-5839" b="-1532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1D945D5B-70EE-4FA2-B63A-655B46D30625}"/>
                  </a:ext>
                </a:extLst>
              </p:cNvPr>
              <p:cNvSpPr txBox="1"/>
              <p:nvPr/>
            </p:nvSpPr>
            <p:spPr>
              <a:xfrm>
                <a:off x="1656962" y="2608219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0.7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1D945D5B-70EE-4FA2-B63A-655B46D306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6962" y="2608219"/>
                <a:ext cx="725135" cy="102047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1987ED93-5C9D-4E1D-9939-3D06397DF88A}"/>
                  </a:ext>
                </a:extLst>
              </p:cNvPr>
              <p:cNvSpPr txBox="1"/>
              <p:nvPr/>
            </p:nvSpPr>
            <p:spPr>
              <a:xfrm>
                <a:off x="2400689" y="2617322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−0.3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1987ED93-5C9D-4E1D-9939-3D06397DF8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0689" y="2617322"/>
                <a:ext cx="725135" cy="102047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3291C867-3F98-4D35-A30F-4A3BF8598AE6}"/>
                  </a:ext>
                </a:extLst>
              </p:cNvPr>
              <p:cNvSpPr txBox="1"/>
              <p:nvPr/>
            </p:nvSpPr>
            <p:spPr>
              <a:xfrm>
                <a:off x="1741257" y="4862352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3291C867-3F98-4D35-A30F-4A3BF8598A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1257" y="4862352"/>
                <a:ext cx="725135" cy="102047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AFCCC99F-09D0-4A09-ADF3-C64E53C7A65E}"/>
                  </a:ext>
                </a:extLst>
              </p:cNvPr>
              <p:cNvSpPr txBox="1"/>
              <p:nvPr/>
            </p:nvSpPr>
            <p:spPr>
              <a:xfrm>
                <a:off x="2484984" y="4871455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−0.3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0.5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AFCCC99F-09D0-4A09-ADF3-C64E53C7A6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4984" y="4871455"/>
                <a:ext cx="725135" cy="102047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字方塊 8">
            <a:extLst>
              <a:ext uri="{FF2B5EF4-FFF2-40B4-BE49-F238E27FC236}">
                <a16:creationId xmlns:a16="http://schemas.microsoft.com/office/drawing/2014/main" id="{B8272069-50F6-44A6-AD24-6EF3AEAD699F}"/>
              </a:ext>
            </a:extLst>
          </p:cNvPr>
          <p:cNvSpPr txBox="1"/>
          <p:nvPr/>
        </p:nvSpPr>
        <p:spPr>
          <a:xfrm>
            <a:off x="6012596" y="5181485"/>
            <a:ext cx="2226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Good morning.</a:t>
            </a:r>
            <a:endParaRPr lang="zh-TW" altLang="en-US" sz="24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3C245B7C-9B07-434A-B037-54D1F1BB2A59}"/>
              </a:ext>
            </a:extLst>
          </p:cNvPr>
          <p:cNvSpPr txBox="1"/>
          <p:nvPr/>
        </p:nvSpPr>
        <p:spPr>
          <a:xfrm>
            <a:off x="6022151" y="4780714"/>
            <a:ext cx="2226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How are you?</a:t>
            </a:r>
            <a:endParaRPr lang="zh-TW" altLang="en-US" sz="2400" dirty="0"/>
          </a:p>
        </p:txBody>
      </p:sp>
      <p:pic>
        <p:nvPicPr>
          <p:cNvPr id="31" name="圖片 30">
            <a:extLst>
              <a:ext uri="{FF2B5EF4-FFF2-40B4-BE49-F238E27FC236}">
                <a16:creationId xmlns:a16="http://schemas.microsoft.com/office/drawing/2014/main" id="{10BD6BF6-D995-4C6E-95FE-3BD06ABAFE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746" y="2731572"/>
            <a:ext cx="805004" cy="8050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9BABA784-534A-45CD-8931-B947826393C9}"/>
                  </a:ext>
                </a:extLst>
              </p:cNvPr>
              <p:cNvSpPr txBox="1"/>
              <p:nvPr/>
            </p:nvSpPr>
            <p:spPr>
              <a:xfrm>
                <a:off x="898844" y="2586450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0.3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−0.7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9BABA784-534A-45CD-8931-B947826393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8844" y="2586450"/>
                <a:ext cx="725135" cy="102047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907266D6-D0DA-4073-A8EC-752DF56E0064}"/>
                  </a:ext>
                </a:extLst>
              </p:cNvPr>
              <p:cNvSpPr txBox="1"/>
              <p:nvPr/>
            </p:nvSpPr>
            <p:spPr>
              <a:xfrm>
                <a:off x="953787" y="4862352"/>
                <a:ext cx="725135" cy="10204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0.3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−0.7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907266D6-D0DA-4073-A8EC-752DF56E00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3787" y="4862352"/>
                <a:ext cx="725135" cy="102047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文字方塊 33">
            <a:extLst>
              <a:ext uri="{FF2B5EF4-FFF2-40B4-BE49-F238E27FC236}">
                <a16:creationId xmlns:a16="http://schemas.microsoft.com/office/drawing/2014/main" id="{4919168F-2F84-4E37-8C03-C908B1888539}"/>
              </a:ext>
            </a:extLst>
          </p:cNvPr>
          <p:cNvSpPr txBox="1"/>
          <p:nvPr/>
        </p:nvSpPr>
        <p:spPr>
          <a:xfrm>
            <a:off x="6022151" y="5582256"/>
            <a:ext cx="2226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Good afternoon.</a:t>
            </a:r>
            <a:endParaRPr lang="zh-TW" altLang="en-US" sz="2400" dirty="0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FC5BFD10-BA30-40B6-9F21-67E442144364}"/>
              </a:ext>
            </a:extLst>
          </p:cNvPr>
          <p:cNvSpPr txBox="1"/>
          <p:nvPr/>
        </p:nvSpPr>
        <p:spPr>
          <a:xfrm>
            <a:off x="602913" y="3639933"/>
            <a:ext cx="2860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In a specific range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6178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27" grpId="0"/>
      <p:bldP spid="28" grpId="0"/>
      <p:bldP spid="29" grpId="0"/>
      <p:bldP spid="9" grpId="0"/>
      <p:bldP spid="30" grpId="0"/>
      <p:bldP spid="32" grpId="0"/>
      <p:bldP spid="33" grpId="0"/>
      <p:bldP spid="34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22AAA9-2E75-4A43-9ECF-E65290D0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/>
              <p:nvPr/>
            </p:nvSpPr>
            <p:spPr>
              <a:xfrm>
                <a:off x="4057619" y="733468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p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8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𝐷𝑖𝑣</m:t>
                          </m:r>
                          <m:d>
                            <m:d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7619" y="733468"/>
                <a:ext cx="4636654" cy="6537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星形: 五角 9">
            <a:extLst>
              <a:ext uri="{FF2B5EF4-FFF2-40B4-BE49-F238E27FC236}">
                <a16:creationId xmlns:a16="http://schemas.microsoft.com/office/drawing/2014/main" id="{BD904703-1E67-446E-A930-63B18124AA2C}"/>
              </a:ext>
            </a:extLst>
          </p:cNvPr>
          <p:cNvSpPr/>
          <p:nvPr/>
        </p:nvSpPr>
        <p:spPr>
          <a:xfrm>
            <a:off x="2400700" y="2670457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星形: 五角 10">
            <a:extLst>
              <a:ext uri="{FF2B5EF4-FFF2-40B4-BE49-F238E27FC236}">
                <a16:creationId xmlns:a16="http://schemas.microsoft.com/office/drawing/2014/main" id="{B140510E-9B9E-4379-8ACC-CEEEA5D5EEE0}"/>
              </a:ext>
            </a:extLst>
          </p:cNvPr>
          <p:cNvSpPr/>
          <p:nvPr/>
        </p:nvSpPr>
        <p:spPr>
          <a:xfrm>
            <a:off x="1357322" y="2777893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星形: 五角 11">
            <a:extLst>
              <a:ext uri="{FF2B5EF4-FFF2-40B4-BE49-F238E27FC236}">
                <a16:creationId xmlns:a16="http://schemas.microsoft.com/office/drawing/2014/main" id="{72C874D9-CA4B-404C-801F-D7D6C745526D}"/>
              </a:ext>
            </a:extLst>
          </p:cNvPr>
          <p:cNvSpPr/>
          <p:nvPr/>
        </p:nvSpPr>
        <p:spPr>
          <a:xfrm>
            <a:off x="1837202" y="3444644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星形: 五角 12">
            <a:extLst>
              <a:ext uri="{FF2B5EF4-FFF2-40B4-BE49-F238E27FC236}">
                <a16:creationId xmlns:a16="http://schemas.microsoft.com/office/drawing/2014/main" id="{29BAA250-4002-4D56-BEBD-91B60E5F0A8A}"/>
              </a:ext>
            </a:extLst>
          </p:cNvPr>
          <p:cNvSpPr/>
          <p:nvPr/>
        </p:nvSpPr>
        <p:spPr>
          <a:xfrm>
            <a:off x="3093208" y="2963410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星形: 五角 13">
            <a:extLst>
              <a:ext uri="{FF2B5EF4-FFF2-40B4-BE49-F238E27FC236}">
                <a16:creationId xmlns:a16="http://schemas.microsoft.com/office/drawing/2014/main" id="{AC28B25A-1EB4-4F2B-8A59-A38D29D90354}"/>
              </a:ext>
            </a:extLst>
          </p:cNvPr>
          <p:cNvSpPr/>
          <p:nvPr/>
        </p:nvSpPr>
        <p:spPr>
          <a:xfrm>
            <a:off x="1043114" y="323172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星形: 五角 14">
            <a:extLst>
              <a:ext uri="{FF2B5EF4-FFF2-40B4-BE49-F238E27FC236}">
                <a16:creationId xmlns:a16="http://schemas.microsoft.com/office/drawing/2014/main" id="{B14439F8-1359-47E7-9278-A948BE3F20C4}"/>
              </a:ext>
            </a:extLst>
          </p:cNvPr>
          <p:cNvSpPr/>
          <p:nvPr/>
        </p:nvSpPr>
        <p:spPr>
          <a:xfrm>
            <a:off x="2762259" y="3299765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星形: 五角 15">
            <a:extLst>
              <a:ext uri="{FF2B5EF4-FFF2-40B4-BE49-F238E27FC236}">
                <a16:creationId xmlns:a16="http://schemas.microsoft.com/office/drawing/2014/main" id="{5298D51B-1934-4334-8110-187C4AC0638B}"/>
              </a:ext>
            </a:extLst>
          </p:cNvPr>
          <p:cNvSpPr/>
          <p:nvPr/>
        </p:nvSpPr>
        <p:spPr>
          <a:xfrm>
            <a:off x="2443434" y="3715152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星形: 五角 16">
            <a:extLst>
              <a:ext uri="{FF2B5EF4-FFF2-40B4-BE49-F238E27FC236}">
                <a16:creationId xmlns:a16="http://schemas.microsoft.com/office/drawing/2014/main" id="{7D67D2C8-6FC0-40E2-8C2F-ED3EE139F5C4}"/>
              </a:ext>
            </a:extLst>
          </p:cNvPr>
          <p:cNvSpPr/>
          <p:nvPr/>
        </p:nvSpPr>
        <p:spPr>
          <a:xfrm>
            <a:off x="2216947" y="3058366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星形: 五角 17">
            <a:extLst>
              <a:ext uri="{FF2B5EF4-FFF2-40B4-BE49-F238E27FC236}">
                <a16:creationId xmlns:a16="http://schemas.microsoft.com/office/drawing/2014/main" id="{FB51DD8B-2A85-4B3E-942D-4A806A04083B}"/>
              </a:ext>
            </a:extLst>
          </p:cNvPr>
          <p:cNvSpPr/>
          <p:nvPr/>
        </p:nvSpPr>
        <p:spPr>
          <a:xfrm>
            <a:off x="1381143" y="3642514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276499D-DF31-4912-8E27-1A0B25A8EAFE}"/>
              </a:ext>
            </a:extLst>
          </p:cNvPr>
          <p:cNvSpPr/>
          <p:nvPr/>
        </p:nvSpPr>
        <p:spPr>
          <a:xfrm>
            <a:off x="6086574" y="2929105"/>
            <a:ext cx="2232478" cy="104496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Discriminator</a:t>
            </a:r>
            <a:endParaRPr lang="zh-TW" altLang="en-US" sz="2800" baseline="-25000" dirty="0"/>
          </a:p>
        </p:txBody>
      </p:sp>
      <p:sp>
        <p:nvSpPr>
          <p:cNvPr id="22" name="星形: 五角 21">
            <a:extLst>
              <a:ext uri="{FF2B5EF4-FFF2-40B4-BE49-F238E27FC236}">
                <a16:creationId xmlns:a16="http://schemas.microsoft.com/office/drawing/2014/main" id="{3BD73E07-305E-4E6A-85FB-ED1AD690D1BF}"/>
              </a:ext>
            </a:extLst>
          </p:cNvPr>
          <p:cNvSpPr/>
          <p:nvPr/>
        </p:nvSpPr>
        <p:spPr>
          <a:xfrm>
            <a:off x="1036132" y="1593760"/>
            <a:ext cx="31067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星形: 五角 22">
            <a:extLst>
              <a:ext uri="{FF2B5EF4-FFF2-40B4-BE49-F238E27FC236}">
                <a16:creationId xmlns:a16="http://schemas.microsoft.com/office/drawing/2014/main" id="{8BB7A68F-66D0-420F-967F-228EB4F3C678}"/>
              </a:ext>
            </a:extLst>
          </p:cNvPr>
          <p:cNvSpPr/>
          <p:nvPr/>
        </p:nvSpPr>
        <p:spPr>
          <a:xfrm>
            <a:off x="1036132" y="2041086"/>
            <a:ext cx="31067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A219CB3F-251E-45EE-B8EC-078A541FEA8F}"/>
                  </a:ext>
                </a:extLst>
              </p:cNvPr>
              <p:cNvSpPr txBox="1"/>
              <p:nvPr/>
            </p:nvSpPr>
            <p:spPr>
              <a:xfrm>
                <a:off x="1346802" y="1543042"/>
                <a:ext cx="39331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: data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A219CB3F-251E-45EE-B8EC-078A541FEA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6802" y="1543042"/>
                <a:ext cx="3933117" cy="461665"/>
              </a:xfrm>
              <a:prstGeom prst="rect">
                <a:avLst/>
              </a:prstGeom>
              <a:blipFill>
                <a:blip r:embed="rId3"/>
                <a:stretch>
                  <a:fillRect l="-2481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8C53062-0BBC-46B2-A3D5-14747493310C}"/>
                  </a:ext>
                </a:extLst>
              </p:cNvPr>
              <p:cNvSpPr txBox="1"/>
              <p:nvPr/>
            </p:nvSpPr>
            <p:spPr>
              <a:xfrm>
                <a:off x="1346802" y="1969457"/>
                <a:ext cx="38370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: data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8C53062-0BBC-46B2-A3D5-1474749331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6802" y="1969457"/>
                <a:ext cx="3837024" cy="461665"/>
              </a:xfrm>
              <a:prstGeom prst="rect">
                <a:avLst/>
              </a:prstGeom>
              <a:blipFill>
                <a:blip r:embed="rId4"/>
                <a:stretch>
                  <a:fillRect l="-2544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F177D695-4447-4F79-917B-9EF4D34201FD}"/>
              </a:ext>
            </a:extLst>
          </p:cNvPr>
          <p:cNvCxnSpPr>
            <a:cxnSpLocks/>
          </p:cNvCxnSpPr>
          <p:nvPr/>
        </p:nvCxnSpPr>
        <p:spPr>
          <a:xfrm>
            <a:off x="3571520" y="3451031"/>
            <a:ext cx="24575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7C71FC58-66B5-4F5C-A0E4-52C50199107A}"/>
              </a:ext>
            </a:extLst>
          </p:cNvPr>
          <p:cNvSpPr txBox="1"/>
          <p:nvPr/>
        </p:nvSpPr>
        <p:spPr>
          <a:xfrm>
            <a:off x="4158914" y="3474881"/>
            <a:ext cx="109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train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文字方塊 42">
                <a:extLst>
                  <a:ext uri="{FF2B5EF4-FFF2-40B4-BE49-F238E27FC236}">
                    <a16:creationId xmlns:a16="http://schemas.microsoft.com/office/drawing/2014/main" id="{44A5C7A1-1F55-49A8-87E8-4DE78A1F42FF}"/>
                  </a:ext>
                </a:extLst>
              </p:cNvPr>
              <p:cNvSpPr txBox="1"/>
              <p:nvPr/>
            </p:nvSpPr>
            <p:spPr>
              <a:xfrm>
                <a:off x="1299077" y="4767023"/>
                <a:ext cx="7169848" cy="4303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</m:d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∼</m:t>
                          </m:r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𝑑𝑎𝑡𝑎</m:t>
                              </m:r>
                            </m:sub>
                          </m:sSub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𝑙𝑜𝑔𝐷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en-US" altLang="zh-TW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TW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∼</m:t>
                          </m:r>
                          <m:sSub>
                            <m:sSub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sub>
                          </m:sSub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𝑙𝑜𝑔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3" name="文字方塊 42">
                <a:extLst>
                  <a:ext uri="{FF2B5EF4-FFF2-40B4-BE49-F238E27FC236}">
                    <a16:creationId xmlns:a16="http://schemas.microsoft.com/office/drawing/2014/main" id="{44A5C7A1-1F55-49A8-87E8-4DE78A1F42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9077" y="4767023"/>
                <a:ext cx="7169848" cy="43037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文字方塊 43">
            <a:extLst>
              <a:ext uri="{FF2B5EF4-FFF2-40B4-BE49-F238E27FC236}">
                <a16:creationId xmlns:a16="http://schemas.microsoft.com/office/drawing/2014/main" id="{63613233-3F35-4E7B-A726-B9D6B983A2AA}"/>
              </a:ext>
            </a:extLst>
          </p:cNvPr>
          <p:cNvSpPr txBox="1"/>
          <p:nvPr/>
        </p:nvSpPr>
        <p:spPr>
          <a:xfrm>
            <a:off x="376210" y="4269311"/>
            <a:ext cx="4687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Example</a:t>
            </a:r>
            <a:r>
              <a:rPr lang="en-US" altLang="zh-TW" sz="2400" dirty="0"/>
              <a:t> Objective Function for D</a:t>
            </a:r>
            <a:endParaRPr lang="zh-TW" altLang="en-US" sz="2400" dirty="0"/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7B935B60-12DE-4199-B26F-100908545E09}"/>
              </a:ext>
            </a:extLst>
          </p:cNvPr>
          <p:cNvSpPr txBox="1"/>
          <p:nvPr/>
        </p:nvSpPr>
        <p:spPr>
          <a:xfrm>
            <a:off x="6949909" y="5229445"/>
            <a:ext cx="1698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(G is fixed)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D26945B4-DAEC-454C-B22F-688B5653D020}"/>
                  </a:ext>
                </a:extLst>
              </p:cNvPr>
              <p:cNvSpPr/>
              <p:nvPr/>
            </p:nvSpPr>
            <p:spPr>
              <a:xfrm>
                <a:off x="1561014" y="5810018"/>
                <a:ext cx="3167919" cy="573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D26945B4-DAEC-454C-B22F-688B5653D0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1014" y="5810018"/>
                <a:ext cx="3167919" cy="573555"/>
              </a:xfrm>
              <a:prstGeom prst="rect">
                <a:avLst/>
              </a:prstGeom>
              <a:blipFill>
                <a:blip r:embed="rId8"/>
                <a:stretch>
                  <a:fillRect b="-425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文字方塊 50">
            <a:extLst>
              <a:ext uri="{FF2B5EF4-FFF2-40B4-BE49-F238E27FC236}">
                <a16:creationId xmlns:a16="http://schemas.microsoft.com/office/drawing/2014/main" id="{2B455590-3182-40AE-8974-64A44B9F4B39}"/>
              </a:ext>
            </a:extLst>
          </p:cNvPr>
          <p:cNvSpPr txBox="1"/>
          <p:nvPr/>
        </p:nvSpPr>
        <p:spPr>
          <a:xfrm>
            <a:off x="376210" y="5769972"/>
            <a:ext cx="3040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Training:</a:t>
            </a:r>
            <a:endParaRPr lang="zh-TW" altLang="en-US" sz="2400" b="1" dirty="0"/>
          </a:p>
        </p:txBody>
      </p:sp>
      <p:sp>
        <p:nvSpPr>
          <p:cNvPr id="3" name="箭號: 向下 2">
            <a:extLst>
              <a:ext uri="{FF2B5EF4-FFF2-40B4-BE49-F238E27FC236}">
                <a16:creationId xmlns:a16="http://schemas.microsoft.com/office/drawing/2014/main" id="{4E1CCC9A-BD50-4CBA-A4CF-89BD19390D13}"/>
              </a:ext>
            </a:extLst>
          </p:cNvPr>
          <p:cNvSpPr/>
          <p:nvPr/>
        </p:nvSpPr>
        <p:spPr>
          <a:xfrm flipV="1">
            <a:off x="4478949" y="5179257"/>
            <a:ext cx="530799" cy="2661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箭號: 向下 28">
            <a:extLst>
              <a:ext uri="{FF2B5EF4-FFF2-40B4-BE49-F238E27FC236}">
                <a16:creationId xmlns:a16="http://schemas.microsoft.com/office/drawing/2014/main" id="{2F343930-B86E-4F47-9E0D-728B6E11C775}"/>
              </a:ext>
            </a:extLst>
          </p:cNvPr>
          <p:cNvSpPr/>
          <p:nvPr/>
        </p:nvSpPr>
        <p:spPr>
          <a:xfrm flipH="1">
            <a:off x="7613089" y="4500839"/>
            <a:ext cx="530799" cy="2661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51DF3D3-3393-4C64-A51E-8046E9DF97C3}"/>
              </a:ext>
            </a:extLst>
          </p:cNvPr>
          <p:cNvSpPr/>
          <p:nvPr/>
        </p:nvSpPr>
        <p:spPr>
          <a:xfrm>
            <a:off x="4929607" y="1471945"/>
            <a:ext cx="3993225" cy="12003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sz="2400" dirty="0"/>
              <a:t>Using the example objective function is exactly the same as training a binary classifier. </a:t>
            </a:r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029E2ED-FE83-4D3C-9814-27CDFCAE828B}"/>
              </a:ext>
            </a:extLst>
          </p:cNvPr>
          <p:cNvSpPr/>
          <p:nvPr/>
        </p:nvSpPr>
        <p:spPr>
          <a:xfrm>
            <a:off x="2970596" y="5824992"/>
            <a:ext cx="1630963" cy="5986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426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6" grpId="0"/>
      <p:bldP spid="47" grpId="0"/>
      <p:bldP spid="51" grpId="0"/>
      <p:bldP spid="3" grpId="0" animBg="1"/>
      <p:bldP spid="29" grpId="0" animBg="1"/>
      <p:bldP spid="5" grpId="0" animBg="1"/>
      <p:bldP spid="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22AAA9-2E75-4A43-9ECF-E65290D0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Discriminator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/>
              <p:nvPr/>
            </p:nvSpPr>
            <p:spPr>
              <a:xfrm>
                <a:off x="4057619" y="733468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p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8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𝐷𝑖𝑣</m:t>
                          </m:r>
                          <m:d>
                            <m:d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32C297B-02D8-424F-B61C-2B3A648947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7619" y="733468"/>
                <a:ext cx="4636654" cy="6537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星形: 五角 9">
            <a:extLst>
              <a:ext uri="{FF2B5EF4-FFF2-40B4-BE49-F238E27FC236}">
                <a16:creationId xmlns:a16="http://schemas.microsoft.com/office/drawing/2014/main" id="{BD904703-1E67-446E-A930-63B18124AA2C}"/>
              </a:ext>
            </a:extLst>
          </p:cNvPr>
          <p:cNvSpPr/>
          <p:nvPr/>
        </p:nvSpPr>
        <p:spPr>
          <a:xfrm>
            <a:off x="2400700" y="2670457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星形: 五角 10">
            <a:extLst>
              <a:ext uri="{FF2B5EF4-FFF2-40B4-BE49-F238E27FC236}">
                <a16:creationId xmlns:a16="http://schemas.microsoft.com/office/drawing/2014/main" id="{B140510E-9B9E-4379-8ACC-CEEEA5D5EEE0}"/>
              </a:ext>
            </a:extLst>
          </p:cNvPr>
          <p:cNvSpPr/>
          <p:nvPr/>
        </p:nvSpPr>
        <p:spPr>
          <a:xfrm>
            <a:off x="1357322" y="2777893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星形: 五角 11">
            <a:extLst>
              <a:ext uri="{FF2B5EF4-FFF2-40B4-BE49-F238E27FC236}">
                <a16:creationId xmlns:a16="http://schemas.microsoft.com/office/drawing/2014/main" id="{72C874D9-CA4B-404C-801F-D7D6C745526D}"/>
              </a:ext>
            </a:extLst>
          </p:cNvPr>
          <p:cNvSpPr/>
          <p:nvPr/>
        </p:nvSpPr>
        <p:spPr>
          <a:xfrm>
            <a:off x="1837202" y="3444644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星形: 五角 12">
            <a:extLst>
              <a:ext uri="{FF2B5EF4-FFF2-40B4-BE49-F238E27FC236}">
                <a16:creationId xmlns:a16="http://schemas.microsoft.com/office/drawing/2014/main" id="{29BAA250-4002-4D56-BEBD-91B60E5F0A8A}"/>
              </a:ext>
            </a:extLst>
          </p:cNvPr>
          <p:cNvSpPr/>
          <p:nvPr/>
        </p:nvSpPr>
        <p:spPr>
          <a:xfrm>
            <a:off x="3093208" y="2963410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星形: 五角 13">
            <a:extLst>
              <a:ext uri="{FF2B5EF4-FFF2-40B4-BE49-F238E27FC236}">
                <a16:creationId xmlns:a16="http://schemas.microsoft.com/office/drawing/2014/main" id="{AC28B25A-1EB4-4F2B-8A59-A38D29D90354}"/>
              </a:ext>
            </a:extLst>
          </p:cNvPr>
          <p:cNvSpPr/>
          <p:nvPr/>
        </p:nvSpPr>
        <p:spPr>
          <a:xfrm>
            <a:off x="1043114" y="3231729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星形: 五角 14">
            <a:extLst>
              <a:ext uri="{FF2B5EF4-FFF2-40B4-BE49-F238E27FC236}">
                <a16:creationId xmlns:a16="http://schemas.microsoft.com/office/drawing/2014/main" id="{B14439F8-1359-47E7-9278-A948BE3F20C4}"/>
              </a:ext>
            </a:extLst>
          </p:cNvPr>
          <p:cNvSpPr/>
          <p:nvPr/>
        </p:nvSpPr>
        <p:spPr>
          <a:xfrm>
            <a:off x="2762259" y="3299765"/>
            <a:ext cx="33156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星形: 五角 15">
            <a:extLst>
              <a:ext uri="{FF2B5EF4-FFF2-40B4-BE49-F238E27FC236}">
                <a16:creationId xmlns:a16="http://schemas.microsoft.com/office/drawing/2014/main" id="{5298D51B-1934-4334-8110-187C4AC0638B}"/>
              </a:ext>
            </a:extLst>
          </p:cNvPr>
          <p:cNvSpPr/>
          <p:nvPr/>
        </p:nvSpPr>
        <p:spPr>
          <a:xfrm>
            <a:off x="2443434" y="3715152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星形: 五角 16">
            <a:extLst>
              <a:ext uri="{FF2B5EF4-FFF2-40B4-BE49-F238E27FC236}">
                <a16:creationId xmlns:a16="http://schemas.microsoft.com/office/drawing/2014/main" id="{7D67D2C8-6FC0-40E2-8C2F-ED3EE139F5C4}"/>
              </a:ext>
            </a:extLst>
          </p:cNvPr>
          <p:cNvSpPr/>
          <p:nvPr/>
        </p:nvSpPr>
        <p:spPr>
          <a:xfrm>
            <a:off x="2216947" y="3058366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星形: 五角 17">
            <a:extLst>
              <a:ext uri="{FF2B5EF4-FFF2-40B4-BE49-F238E27FC236}">
                <a16:creationId xmlns:a16="http://schemas.microsoft.com/office/drawing/2014/main" id="{FB51DD8B-2A85-4B3E-942D-4A806A04083B}"/>
              </a:ext>
            </a:extLst>
          </p:cNvPr>
          <p:cNvSpPr/>
          <p:nvPr/>
        </p:nvSpPr>
        <p:spPr>
          <a:xfrm>
            <a:off x="1381143" y="3642514"/>
            <a:ext cx="33156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276499D-DF31-4912-8E27-1A0B25A8EAFE}"/>
              </a:ext>
            </a:extLst>
          </p:cNvPr>
          <p:cNvSpPr/>
          <p:nvPr/>
        </p:nvSpPr>
        <p:spPr>
          <a:xfrm>
            <a:off x="6086574" y="2929105"/>
            <a:ext cx="2232478" cy="104496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Discriminator</a:t>
            </a:r>
            <a:endParaRPr lang="zh-TW" altLang="en-US" sz="2800" baseline="-25000" dirty="0"/>
          </a:p>
        </p:txBody>
      </p:sp>
      <p:sp>
        <p:nvSpPr>
          <p:cNvPr id="22" name="星形: 五角 21">
            <a:extLst>
              <a:ext uri="{FF2B5EF4-FFF2-40B4-BE49-F238E27FC236}">
                <a16:creationId xmlns:a16="http://schemas.microsoft.com/office/drawing/2014/main" id="{3BD73E07-305E-4E6A-85FB-ED1AD690D1BF}"/>
              </a:ext>
            </a:extLst>
          </p:cNvPr>
          <p:cNvSpPr/>
          <p:nvPr/>
        </p:nvSpPr>
        <p:spPr>
          <a:xfrm>
            <a:off x="1036132" y="1593760"/>
            <a:ext cx="310670" cy="33156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星形: 五角 22">
            <a:extLst>
              <a:ext uri="{FF2B5EF4-FFF2-40B4-BE49-F238E27FC236}">
                <a16:creationId xmlns:a16="http://schemas.microsoft.com/office/drawing/2014/main" id="{8BB7A68F-66D0-420F-967F-228EB4F3C678}"/>
              </a:ext>
            </a:extLst>
          </p:cNvPr>
          <p:cNvSpPr/>
          <p:nvPr/>
        </p:nvSpPr>
        <p:spPr>
          <a:xfrm>
            <a:off x="1036132" y="2041086"/>
            <a:ext cx="310670" cy="331560"/>
          </a:xfrm>
          <a:prstGeom prst="star5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A219CB3F-251E-45EE-B8EC-078A541FEA8F}"/>
                  </a:ext>
                </a:extLst>
              </p:cNvPr>
              <p:cNvSpPr txBox="1"/>
              <p:nvPr/>
            </p:nvSpPr>
            <p:spPr>
              <a:xfrm>
                <a:off x="1346802" y="1543042"/>
                <a:ext cx="39331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: data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A219CB3F-251E-45EE-B8EC-078A541FEA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6802" y="1543042"/>
                <a:ext cx="3933117" cy="461665"/>
              </a:xfrm>
              <a:prstGeom prst="rect">
                <a:avLst/>
              </a:prstGeom>
              <a:blipFill>
                <a:blip r:embed="rId3"/>
                <a:stretch>
                  <a:fillRect l="-2481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8C53062-0BBC-46B2-A3D5-14747493310C}"/>
                  </a:ext>
                </a:extLst>
              </p:cNvPr>
              <p:cNvSpPr txBox="1"/>
              <p:nvPr/>
            </p:nvSpPr>
            <p:spPr>
              <a:xfrm>
                <a:off x="1346802" y="1969457"/>
                <a:ext cx="38370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: data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</m:oMath>
                </a14:m>
                <a:r>
                  <a:rPr lang="en-US" altLang="zh-TW" sz="2400" dirty="0"/>
                  <a:t> 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8C53062-0BBC-46B2-A3D5-1474749331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6802" y="1969457"/>
                <a:ext cx="3837024" cy="461665"/>
              </a:xfrm>
              <a:prstGeom prst="rect">
                <a:avLst/>
              </a:prstGeom>
              <a:blipFill>
                <a:blip r:embed="rId4"/>
                <a:stretch>
                  <a:fillRect l="-2544" t="-10526" b="-289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F177D695-4447-4F79-917B-9EF4D34201FD}"/>
              </a:ext>
            </a:extLst>
          </p:cNvPr>
          <p:cNvCxnSpPr>
            <a:cxnSpLocks/>
          </p:cNvCxnSpPr>
          <p:nvPr/>
        </p:nvCxnSpPr>
        <p:spPr>
          <a:xfrm>
            <a:off x="3571520" y="3451031"/>
            <a:ext cx="24575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7C71FC58-66B5-4F5C-A0E4-52C50199107A}"/>
              </a:ext>
            </a:extLst>
          </p:cNvPr>
          <p:cNvSpPr txBox="1"/>
          <p:nvPr/>
        </p:nvSpPr>
        <p:spPr>
          <a:xfrm>
            <a:off x="4158914" y="3474881"/>
            <a:ext cx="109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train</a:t>
            </a:r>
            <a:endParaRPr lang="zh-TW" altLang="en-US" sz="2400" dirty="0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2FFA2450-9D74-4D08-8962-D8A6537B9864}"/>
              </a:ext>
            </a:extLst>
          </p:cNvPr>
          <p:cNvSpPr txBox="1"/>
          <p:nvPr/>
        </p:nvSpPr>
        <p:spPr>
          <a:xfrm>
            <a:off x="5736790" y="4047260"/>
            <a:ext cx="29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hard to discriminate</a:t>
            </a:r>
            <a:endParaRPr lang="zh-TW" altLang="en-US" sz="24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6A3A65A9-CCF3-406A-998E-1ECEE0CC5278}"/>
              </a:ext>
            </a:extLst>
          </p:cNvPr>
          <p:cNvSpPr txBox="1"/>
          <p:nvPr/>
        </p:nvSpPr>
        <p:spPr>
          <a:xfrm>
            <a:off x="847011" y="4045591"/>
            <a:ext cx="29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small divergence</a:t>
            </a:r>
            <a:endParaRPr lang="zh-TW" altLang="en-US" sz="2400" dirty="0"/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EC30143E-29A4-4899-9D26-83A038681614}"/>
              </a:ext>
            </a:extLst>
          </p:cNvPr>
          <p:cNvGrpSpPr/>
          <p:nvPr/>
        </p:nvGrpSpPr>
        <p:grpSpPr>
          <a:xfrm>
            <a:off x="920799" y="4673956"/>
            <a:ext cx="2495926" cy="1353989"/>
            <a:chOff x="553763" y="4063586"/>
            <a:chExt cx="2495926" cy="1353989"/>
          </a:xfrm>
        </p:grpSpPr>
        <p:sp>
          <p:nvSpPr>
            <p:cNvPr id="32" name="星形: 五角 31">
              <a:extLst>
                <a:ext uri="{FF2B5EF4-FFF2-40B4-BE49-F238E27FC236}">
                  <a16:creationId xmlns:a16="http://schemas.microsoft.com/office/drawing/2014/main" id="{9E5B57BA-6847-42D3-9D29-EC0917F21067}"/>
                </a:ext>
              </a:extLst>
            </p:cNvPr>
            <p:cNvSpPr/>
            <p:nvPr/>
          </p:nvSpPr>
          <p:spPr>
            <a:xfrm>
              <a:off x="2093090" y="4242629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星形: 五角 32">
              <a:extLst>
                <a:ext uri="{FF2B5EF4-FFF2-40B4-BE49-F238E27FC236}">
                  <a16:creationId xmlns:a16="http://schemas.microsoft.com/office/drawing/2014/main" id="{7AD0C4CB-34F1-4147-8D29-0A2876AF066B}"/>
                </a:ext>
              </a:extLst>
            </p:cNvPr>
            <p:cNvSpPr/>
            <p:nvPr/>
          </p:nvSpPr>
          <p:spPr>
            <a:xfrm>
              <a:off x="1268271" y="4063586"/>
              <a:ext cx="331560" cy="33156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星形: 五角 33">
              <a:extLst>
                <a:ext uri="{FF2B5EF4-FFF2-40B4-BE49-F238E27FC236}">
                  <a16:creationId xmlns:a16="http://schemas.microsoft.com/office/drawing/2014/main" id="{B6247881-AEC5-4936-87EB-F84C8430ED2F}"/>
                </a:ext>
              </a:extLst>
            </p:cNvPr>
            <p:cNvSpPr/>
            <p:nvPr/>
          </p:nvSpPr>
          <p:spPr>
            <a:xfrm>
              <a:off x="2444609" y="4429959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星形: 五角 34">
              <a:extLst>
                <a:ext uri="{FF2B5EF4-FFF2-40B4-BE49-F238E27FC236}">
                  <a16:creationId xmlns:a16="http://schemas.microsoft.com/office/drawing/2014/main" id="{46BA45C4-FE94-4D92-B94B-20461F1E1FD0}"/>
                </a:ext>
              </a:extLst>
            </p:cNvPr>
            <p:cNvSpPr/>
            <p:nvPr/>
          </p:nvSpPr>
          <p:spPr>
            <a:xfrm>
              <a:off x="2623532" y="4999190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" name="星形: 五角 35">
              <a:extLst>
                <a:ext uri="{FF2B5EF4-FFF2-40B4-BE49-F238E27FC236}">
                  <a16:creationId xmlns:a16="http://schemas.microsoft.com/office/drawing/2014/main" id="{A9884D06-1267-4730-A9B1-CE50C0B0EA6F}"/>
                </a:ext>
              </a:extLst>
            </p:cNvPr>
            <p:cNvSpPr/>
            <p:nvPr/>
          </p:nvSpPr>
          <p:spPr>
            <a:xfrm>
              <a:off x="2718129" y="4192288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星形: 五角 36">
              <a:extLst>
                <a:ext uri="{FF2B5EF4-FFF2-40B4-BE49-F238E27FC236}">
                  <a16:creationId xmlns:a16="http://schemas.microsoft.com/office/drawing/2014/main" id="{961FFAAC-2815-4F45-BFBE-7670DC481914}"/>
                </a:ext>
              </a:extLst>
            </p:cNvPr>
            <p:cNvSpPr/>
            <p:nvPr/>
          </p:nvSpPr>
          <p:spPr>
            <a:xfrm>
              <a:off x="2424650" y="4714160"/>
              <a:ext cx="331560" cy="33156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星形: 五角 37">
              <a:extLst>
                <a:ext uri="{FF2B5EF4-FFF2-40B4-BE49-F238E27FC236}">
                  <a16:creationId xmlns:a16="http://schemas.microsoft.com/office/drawing/2014/main" id="{E9D8616C-EC5E-4971-9E2C-1FFC896F5785}"/>
                </a:ext>
              </a:extLst>
            </p:cNvPr>
            <p:cNvSpPr/>
            <p:nvPr/>
          </p:nvSpPr>
          <p:spPr>
            <a:xfrm>
              <a:off x="985177" y="4697870"/>
              <a:ext cx="331560" cy="33156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星形: 五角 39">
              <a:extLst>
                <a:ext uri="{FF2B5EF4-FFF2-40B4-BE49-F238E27FC236}">
                  <a16:creationId xmlns:a16="http://schemas.microsoft.com/office/drawing/2014/main" id="{27450730-4550-4013-A6EC-3923172A242B}"/>
                </a:ext>
              </a:extLst>
            </p:cNvPr>
            <p:cNvSpPr/>
            <p:nvPr/>
          </p:nvSpPr>
          <p:spPr>
            <a:xfrm>
              <a:off x="553763" y="4445487"/>
              <a:ext cx="331560" cy="33156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" name="星形: 五角 40">
              <a:extLst>
                <a:ext uri="{FF2B5EF4-FFF2-40B4-BE49-F238E27FC236}">
                  <a16:creationId xmlns:a16="http://schemas.microsoft.com/office/drawing/2014/main" id="{90E52798-1849-4029-BCBB-462BC93A8D63}"/>
                </a:ext>
              </a:extLst>
            </p:cNvPr>
            <p:cNvSpPr/>
            <p:nvPr/>
          </p:nvSpPr>
          <p:spPr>
            <a:xfrm>
              <a:off x="1172926" y="5086015"/>
              <a:ext cx="331560" cy="331560"/>
            </a:xfrm>
            <a:prstGeom prst="star5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BC948DA9-0AD6-4D23-926A-9654C3824AAD}"/>
              </a:ext>
            </a:extLst>
          </p:cNvPr>
          <p:cNvSpPr/>
          <p:nvPr/>
        </p:nvSpPr>
        <p:spPr>
          <a:xfrm>
            <a:off x="6058344" y="5040771"/>
            <a:ext cx="2232478" cy="104496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Discriminator</a:t>
            </a:r>
            <a:endParaRPr lang="zh-TW" altLang="en-US" sz="2800" baseline="-25000" dirty="0"/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C2BD54CA-834D-4096-B199-22C10AF6FF04}"/>
              </a:ext>
            </a:extLst>
          </p:cNvPr>
          <p:cNvCxnSpPr>
            <a:cxnSpLocks/>
          </p:cNvCxnSpPr>
          <p:nvPr/>
        </p:nvCxnSpPr>
        <p:spPr>
          <a:xfrm>
            <a:off x="3543290" y="5562697"/>
            <a:ext cx="245750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22AC214E-8E2F-4420-BD56-E353C8A0DE67}"/>
              </a:ext>
            </a:extLst>
          </p:cNvPr>
          <p:cNvSpPr txBox="1"/>
          <p:nvPr/>
        </p:nvSpPr>
        <p:spPr>
          <a:xfrm>
            <a:off x="4130684" y="5586547"/>
            <a:ext cx="109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train</a:t>
            </a:r>
            <a:endParaRPr lang="zh-TW" altLang="en-US" sz="2400" dirty="0"/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E62F3067-8FCF-473A-8EC3-188E945CBBC4}"/>
              </a:ext>
            </a:extLst>
          </p:cNvPr>
          <p:cNvSpPr txBox="1"/>
          <p:nvPr/>
        </p:nvSpPr>
        <p:spPr>
          <a:xfrm>
            <a:off x="5708560" y="6158926"/>
            <a:ext cx="29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easy to discriminate</a:t>
            </a:r>
            <a:endParaRPr lang="zh-TW" altLang="en-US" sz="2400" dirty="0"/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35A0F10B-CF48-4495-BB77-377DEE5BE393}"/>
              </a:ext>
            </a:extLst>
          </p:cNvPr>
          <p:cNvSpPr txBox="1"/>
          <p:nvPr/>
        </p:nvSpPr>
        <p:spPr>
          <a:xfrm>
            <a:off x="856131" y="6125169"/>
            <a:ext cx="29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large divergence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376683A8-CAB2-4EA6-961E-03E83FC241BB}"/>
                  </a:ext>
                </a:extLst>
              </p:cNvPr>
              <p:cNvSpPr/>
              <p:nvPr/>
            </p:nvSpPr>
            <p:spPr>
              <a:xfrm>
                <a:off x="5362392" y="1980047"/>
                <a:ext cx="3167919" cy="573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376683A8-CAB2-4EA6-961E-03E83FC241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2392" y="1980047"/>
                <a:ext cx="3167919" cy="573555"/>
              </a:xfrm>
              <a:prstGeom prst="rect">
                <a:avLst/>
              </a:prstGeom>
              <a:blipFill>
                <a:blip r:embed="rId5"/>
                <a:stretch>
                  <a:fillRect b="-31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文字方塊 43">
            <a:extLst>
              <a:ext uri="{FF2B5EF4-FFF2-40B4-BE49-F238E27FC236}">
                <a16:creationId xmlns:a16="http://schemas.microsoft.com/office/drawing/2014/main" id="{DFE33754-F7F4-4DCB-91AD-E665C85C632B}"/>
              </a:ext>
            </a:extLst>
          </p:cNvPr>
          <p:cNvSpPr txBox="1"/>
          <p:nvPr/>
        </p:nvSpPr>
        <p:spPr>
          <a:xfrm>
            <a:off x="5263946" y="1553714"/>
            <a:ext cx="3040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Training:</a:t>
            </a:r>
            <a:endParaRPr lang="zh-TW" altLang="en-US" sz="2400" b="1" dirty="0"/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5205EDCA-B1F4-4668-AF13-6E31E8AD5983}"/>
              </a:ext>
            </a:extLst>
          </p:cNvPr>
          <p:cNvSpPr txBox="1"/>
          <p:nvPr/>
        </p:nvSpPr>
        <p:spPr>
          <a:xfrm>
            <a:off x="4986821" y="4391334"/>
            <a:ext cx="3944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(cannot make objective large)</a:t>
            </a:r>
            <a:endParaRPr lang="zh-TW" altLang="en-US" sz="2400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F6DBCBD7-A02C-41C1-9F15-B99BF2C4E240}"/>
              </a:ext>
            </a:extLst>
          </p:cNvPr>
          <p:cNvSpPr/>
          <p:nvPr/>
        </p:nvSpPr>
        <p:spPr>
          <a:xfrm>
            <a:off x="6786438" y="1954975"/>
            <a:ext cx="1630963" cy="5986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432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42" grpId="0" animBg="1"/>
      <p:bldP spid="48" grpId="0"/>
      <p:bldP spid="49" grpId="0"/>
      <p:bldP spid="52" grpId="0"/>
      <p:bldP spid="46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E4F06B6E-069D-4D1A-A5D5-948DFA1ACDF2}"/>
                  </a:ext>
                </a:extLst>
              </p:cNvPr>
              <p:cNvSpPr/>
              <p:nvPr/>
            </p:nvSpPr>
            <p:spPr>
              <a:xfrm>
                <a:off x="2050545" y="1342883"/>
                <a:ext cx="4636654" cy="6537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p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8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𝐷𝑖𝑣</m:t>
                          </m:r>
                          <m:d>
                            <m:d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sub>
                              </m:s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𝑑𝑎𝑡𝑎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E4F06B6E-069D-4D1A-A5D5-948DFA1ACD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0545" y="1342883"/>
                <a:ext cx="4636654" cy="6537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187B376C-1FCB-4A24-96DE-B663C7BA5F67}"/>
                  </a:ext>
                </a:extLst>
              </p:cNvPr>
              <p:cNvSpPr txBox="1"/>
              <p:nvPr/>
            </p:nvSpPr>
            <p:spPr>
              <a:xfrm>
                <a:off x="4368872" y="1361236"/>
                <a:ext cx="2138717" cy="561372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TW" sz="2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80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8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187B376C-1FCB-4A24-96DE-B663C7BA5F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8872" y="1361236"/>
                <a:ext cx="2138717" cy="56137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6DFC6F6E-B91D-4DCE-A031-A2ABA16E0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6820" y="3677338"/>
            <a:ext cx="7886700" cy="4083254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Initialize generator and discriminator</a:t>
            </a:r>
          </a:p>
          <a:p>
            <a:r>
              <a:rPr lang="en-US" altLang="zh-TW" sz="2400" dirty="0"/>
              <a:t>In each training iteration:</a:t>
            </a:r>
          </a:p>
          <a:p>
            <a:endParaRPr lang="zh-TW" altLang="en-US" sz="2400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8EEDCD6F-7C87-479C-BA83-E23132218716}"/>
              </a:ext>
            </a:extLst>
          </p:cNvPr>
          <p:cNvSpPr txBox="1"/>
          <p:nvPr/>
        </p:nvSpPr>
        <p:spPr>
          <a:xfrm>
            <a:off x="1831760" y="4645942"/>
            <a:ext cx="715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i="1" u="sng" dirty="0"/>
              <a:t>Step 1</a:t>
            </a:r>
            <a:r>
              <a:rPr lang="en-US" altLang="zh-TW" sz="2400" dirty="0"/>
              <a:t>: Fix generator G, and update discriminator D</a:t>
            </a:r>
            <a:endParaRPr lang="zh-TW" altLang="en-US" sz="2400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9736CE72-E53F-483A-94FE-9E5B4EA01C57}"/>
              </a:ext>
            </a:extLst>
          </p:cNvPr>
          <p:cNvSpPr txBox="1"/>
          <p:nvPr/>
        </p:nvSpPr>
        <p:spPr>
          <a:xfrm>
            <a:off x="1831760" y="5173379"/>
            <a:ext cx="728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i="1" u="sng" dirty="0"/>
              <a:t>Step 2</a:t>
            </a:r>
            <a:r>
              <a:rPr lang="en-US" altLang="zh-TW" sz="2400" dirty="0"/>
              <a:t>: Fix discriminator D, and update generator G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EC360869-FF99-4A02-A76A-56EBE3D37F7A}"/>
                  </a:ext>
                </a:extLst>
              </p:cNvPr>
              <p:cNvSpPr/>
              <p:nvPr/>
            </p:nvSpPr>
            <p:spPr>
              <a:xfrm>
                <a:off x="1116330" y="2292873"/>
                <a:ext cx="3167919" cy="573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EC360869-FF99-4A02-A76A-56EBE3D37F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6330" y="2292873"/>
                <a:ext cx="3167919" cy="573555"/>
              </a:xfrm>
              <a:prstGeom prst="rect">
                <a:avLst/>
              </a:prstGeom>
              <a:blipFill>
                <a:blip r:embed="rId4"/>
                <a:stretch>
                  <a:fillRect b="-425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矩形 11">
            <a:extLst>
              <a:ext uri="{FF2B5EF4-FFF2-40B4-BE49-F238E27FC236}">
                <a16:creationId xmlns:a16="http://schemas.microsoft.com/office/drawing/2014/main" id="{82D8DC4C-7078-4886-BFD6-DEDC7944AF80}"/>
              </a:ext>
            </a:extLst>
          </p:cNvPr>
          <p:cNvSpPr/>
          <p:nvPr/>
        </p:nvSpPr>
        <p:spPr>
          <a:xfrm>
            <a:off x="2525912" y="2307847"/>
            <a:ext cx="1630963" cy="5986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E77BDE-5A2D-48EE-9B2D-C7C6198EDAE1}"/>
              </a:ext>
            </a:extLst>
          </p:cNvPr>
          <p:cNvSpPr/>
          <p:nvPr/>
        </p:nvSpPr>
        <p:spPr>
          <a:xfrm>
            <a:off x="1116330" y="3522447"/>
            <a:ext cx="7529830" cy="229389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1BA3FFD-9A46-402F-8312-375CE12BE1AF}"/>
              </a:ext>
            </a:extLst>
          </p:cNvPr>
          <p:cNvSpPr/>
          <p:nvPr/>
        </p:nvSpPr>
        <p:spPr>
          <a:xfrm>
            <a:off x="6058347" y="65283"/>
            <a:ext cx="3085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en-US" altLang="zh-TW" dirty="0" err="1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Goodfellow</a:t>
            </a:r>
            <a:r>
              <a:rPr lang="en-US" altLang="zh-TW" dirty="0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, et al., NIPS, 2014]</a:t>
            </a:r>
            <a:endParaRPr lang="zh-TW" altLang="en-US" dirty="0">
              <a:solidFill>
                <a:srgbClr val="0000FF"/>
              </a:solidFill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F4F1E8A9-982D-45D0-9D24-8BD7A2070C0F}"/>
              </a:ext>
            </a:extLst>
          </p:cNvPr>
          <p:cNvCxnSpPr>
            <a:cxnSpLocks/>
          </p:cNvCxnSpPr>
          <p:nvPr/>
        </p:nvCxnSpPr>
        <p:spPr>
          <a:xfrm flipH="1" flipV="1">
            <a:off x="497840" y="1635760"/>
            <a:ext cx="156286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4E3B96C0-8B52-4105-82D7-AE32C6BC2D55}"/>
              </a:ext>
            </a:extLst>
          </p:cNvPr>
          <p:cNvCxnSpPr>
            <a:cxnSpLocks/>
          </p:cNvCxnSpPr>
          <p:nvPr/>
        </p:nvCxnSpPr>
        <p:spPr>
          <a:xfrm flipV="1">
            <a:off x="464437" y="1635760"/>
            <a:ext cx="0" cy="301018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0D4C4E38-1126-47E8-B959-4C4D58D163FE}"/>
              </a:ext>
            </a:extLst>
          </p:cNvPr>
          <p:cNvCxnSpPr>
            <a:cxnSpLocks/>
          </p:cNvCxnSpPr>
          <p:nvPr/>
        </p:nvCxnSpPr>
        <p:spPr>
          <a:xfrm flipH="1">
            <a:off x="464437" y="4645942"/>
            <a:ext cx="651894" cy="0"/>
          </a:xfrm>
          <a:prstGeom prst="line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89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uiExpand="1" build="p"/>
      <p:bldP spid="19" grpId="0"/>
      <p:bldP spid="20" grpId="0"/>
      <p:bldP spid="11" grpId="0"/>
      <p:bldP spid="12" grpId="0" animBg="1"/>
      <p:bldP spid="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55522-CCCC-984D-BF4B-4341B6F16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054335"/>
          </a:xfrm>
        </p:spPr>
        <p:txBody>
          <a:bodyPr/>
          <a:lstStyle/>
          <a:p>
            <a:pPr algn="ctr"/>
            <a:r>
              <a:rPr lang="en-US" dirty="0"/>
              <a:t>The End!</a:t>
            </a:r>
          </a:p>
        </p:txBody>
      </p:sp>
    </p:spTree>
    <p:extLst>
      <p:ext uri="{BB962C8B-B14F-4D97-AF65-F5344CB8AC3E}">
        <p14:creationId xmlns:p14="http://schemas.microsoft.com/office/powerpoint/2010/main" val="3292312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81C5D6-FFEB-4C25-941D-B91A810D4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Basic Idea of GAN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A59FA00-F6A4-453A-B24F-ED020C953FFD}"/>
              </a:ext>
            </a:extLst>
          </p:cNvPr>
          <p:cNvSpPr/>
          <p:nvPr/>
        </p:nvSpPr>
        <p:spPr>
          <a:xfrm>
            <a:off x="3576580" y="1722483"/>
            <a:ext cx="1517650" cy="12840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E902273-3956-4F1C-80E5-3283EF4034F2}"/>
              </a:ext>
            </a:extLst>
          </p:cNvPr>
          <p:cNvSpPr txBox="1"/>
          <p:nvPr/>
        </p:nvSpPr>
        <p:spPr>
          <a:xfrm>
            <a:off x="5188826" y="651222"/>
            <a:ext cx="3499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It is a neural network (NN), or a function.</a:t>
            </a:r>
            <a:endParaRPr lang="zh-TW" altLang="en-US" sz="2800" dirty="0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578F7C6F-C648-4E0F-9A4A-80DEE1223D99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360096" y="1128276"/>
            <a:ext cx="828730" cy="92368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61FC0AF3-A14F-4FF5-BED7-50A9AA6B339E}"/>
              </a:ext>
            </a:extLst>
          </p:cNvPr>
          <p:cNvSpPr/>
          <p:nvPr/>
        </p:nvSpPr>
        <p:spPr>
          <a:xfrm>
            <a:off x="2652983" y="2109671"/>
            <a:ext cx="788276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BBD7A910-8066-4659-B627-D512F39DF9F8}"/>
              </a:ext>
            </a:extLst>
          </p:cNvPr>
          <p:cNvSpPr/>
          <p:nvPr/>
        </p:nvSpPr>
        <p:spPr>
          <a:xfrm>
            <a:off x="5238744" y="2109670"/>
            <a:ext cx="788276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8B7C4A7-FB0D-4412-BE77-B92E922C0764}"/>
              </a:ext>
            </a:extLst>
          </p:cNvPr>
          <p:cNvSpPr/>
          <p:nvPr/>
        </p:nvSpPr>
        <p:spPr>
          <a:xfrm>
            <a:off x="1581984" y="3550562"/>
            <a:ext cx="1517650" cy="8848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53589CC7-C106-4A99-92A4-2E5E0D2770E0}"/>
                  </a:ext>
                </a:extLst>
              </p:cNvPr>
              <p:cNvSpPr txBox="1"/>
              <p:nvPr/>
            </p:nvSpPr>
            <p:spPr>
              <a:xfrm>
                <a:off x="569980" y="3352329"/>
                <a:ext cx="519053" cy="12720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−3</m:t>
                              </m:r>
                            </m:e>
                            <m:e>
                              <m:r>
                                <a:rPr lang="zh-TW" altLang="en-US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2.4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53589CC7-C106-4A99-92A4-2E5E0D2770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980" y="3352329"/>
                <a:ext cx="519053" cy="127208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箭號: 向右 23">
            <a:extLst>
              <a:ext uri="{FF2B5EF4-FFF2-40B4-BE49-F238E27FC236}">
                <a16:creationId xmlns:a16="http://schemas.microsoft.com/office/drawing/2014/main" id="{1F8F995E-4A02-4AE9-9A93-2B9BEEEA8D77}"/>
              </a:ext>
            </a:extLst>
          </p:cNvPr>
          <p:cNvSpPr/>
          <p:nvPr/>
        </p:nvSpPr>
        <p:spPr>
          <a:xfrm>
            <a:off x="1169754" y="3744157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062217C-EBEB-44E8-8E81-373600541BB5}"/>
              </a:ext>
            </a:extLst>
          </p:cNvPr>
          <p:cNvSpPr/>
          <p:nvPr/>
        </p:nvSpPr>
        <p:spPr>
          <a:xfrm>
            <a:off x="6171534" y="1924969"/>
            <a:ext cx="814986" cy="86710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image</a:t>
            </a:r>
            <a:endParaRPr lang="zh-TW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7A62E9F4-AE95-4878-AB93-7DEB3103D85D}"/>
              </a:ext>
            </a:extLst>
          </p:cNvPr>
          <p:cNvSpPr/>
          <p:nvPr/>
        </p:nvSpPr>
        <p:spPr>
          <a:xfrm>
            <a:off x="2281178" y="2028347"/>
            <a:ext cx="218098" cy="63603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7CE203AA-07DD-4B8D-9871-CE05EB29F763}"/>
              </a:ext>
            </a:extLst>
          </p:cNvPr>
          <p:cNvSpPr txBox="1"/>
          <p:nvPr/>
        </p:nvSpPr>
        <p:spPr>
          <a:xfrm>
            <a:off x="1291203" y="2093904"/>
            <a:ext cx="100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vector</a:t>
            </a:r>
            <a:endParaRPr lang="zh-TW" altLang="en-US" sz="2400" dirty="0"/>
          </a:p>
        </p:txBody>
      </p: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B79CE5BB-92C1-41D3-8D58-82A424AE76BA}"/>
              </a:ext>
            </a:extLst>
          </p:cNvPr>
          <p:cNvCxnSpPr/>
          <p:nvPr/>
        </p:nvCxnSpPr>
        <p:spPr>
          <a:xfrm>
            <a:off x="-471907" y="3211212"/>
            <a:ext cx="980615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箭號: 向右 32">
            <a:extLst>
              <a:ext uri="{FF2B5EF4-FFF2-40B4-BE49-F238E27FC236}">
                <a16:creationId xmlns:a16="http://schemas.microsoft.com/office/drawing/2014/main" id="{D8045BFF-6DC9-4CE9-BE02-59343A1F0729}"/>
              </a:ext>
            </a:extLst>
          </p:cNvPr>
          <p:cNvSpPr/>
          <p:nvPr/>
        </p:nvSpPr>
        <p:spPr>
          <a:xfrm>
            <a:off x="3127036" y="3756112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D3D33FE2-85B5-4767-92D6-96AFF6FB5CD2}"/>
              </a:ext>
            </a:extLst>
          </p:cNvPr>
          <p:cNvSpPr/>
          <p:nvPr/>
        </p:nvSpPr>
        <p:spPr>
          <a:xfrm>
            <a:off x="5731347" y="3605690"/>
            <a:ext cx="1517650" cy="8848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D32F0FAA-6B0D-4D41-9170-CBC6A3C15D33}"/>
                  </a:ext>
                </a:extLst>
              </p:cNvPr>
              <p:cNvSpPr txBox="1"/>
              <p:nvPr/>
            </p:nvSpPr>
            <p:spPr>
              <a:xfrm>
                <a:off x="4796261" y="3411115"/>
                <a:ext cx="519053" cy="12720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−3</m:t>
                              </m:r>
                            </m:e>
                            <m:e>
                              <m:r>
                                <a:rPr lang="zh-TW" altLang="en-US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2.4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D32F0FAA-6B0D-4D41-9170-CBC6A3C15D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6261" y="3411115"/>
                <a:ext cx="519053" cy="127208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箭號: 向右 35">
            <a:extLst>
              <a:ext uri="{FF2B5EF4-FFF2-40B4-BE49-F238E27FC236}">
                <a16:creationId xmlns:a16="http://schemas.microsoft.com/office/drawing/2014/main" id="{105DBE29-293F-472F-A9E1-898E238EFF1B}"/>
              </a:ext>
            </a:extLst>
          </p:cNvPr>
          <p:cNvSpPr/>
          <p:nvPr/>
        </p:nvSpPr>
        <p:spPr>
          <a:xfrm>
            <a:off x="5319117" y="3799285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箭號: 向右 37">
            <a:extLst>
              <a:ext uri="{FF2B5EF4-FFF2-40B4-BE49-F238E27FC236}">
                <a16:creationId xmlns:a16="http://schemas.microsoft.com/office/drawing/2014/main" id="{E69ED97F-2BC5-44B8-B447-ABEFC2925F83}"/>
              </a:ext>
            </a:extLst>
          </p:cNvPr>
          <p:cNvSpPr/>
          <p:nvPr/>
        </p:nvSpPr>
        <p:spPr>
          <a:xfrm>
            <a:off x="7276399" y="3811240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2E1AAA2-C233-4E4C-80BC-0AA10D57BABD}"/>
              </a:ext>
            </a:extLst>
          </p:cNvPr>
          <p:cNvSpPr/>
          <p:nvPr/>
        </p:nvSpPr>
        <p:spPr>
          <a:xfrm>
            <a:off x="1607809" y="5367455"/>
            <a:ext cx="1517650" cy="8848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83CBDC10-CB5B-4CD0-A14C-2E2789674473}"/>
                  </a:ext>
                </a:extLst>
              </p:cNvPr>
              <p:cNvSpPr txBox="1"/>
              <p:nvPr/>
            </p:nvSpPr>
            <p:spPr>
              <a:xfrm>
                <a:off x="595805" y="5169222"/>
                <a:ext cx="519053" cy="12720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2.1</m:t>
                              </m:r>
                            </m:e>
                            <m:e>
                              <m:r>
                                <a:rPr lang="zh-TW" altLang="en-US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5.4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83CBDC10-CB5B-4CD0-A14C-2E27896744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805" y="5169222"/>
                <a:ext cx="519053" cy="127208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箭號: 向右 40">
            <a:extLst>
              <a:ext uri="{FF2B5EF4-FFF2-40B4-BE49-F238E27FC236}">
                <a16:creationId xmlns:a16="http://schemas.microsoft.com/office/drawing/2014/main" id="{5897601E-E874-4F08-9634-C86E68572C8A}"/>
              </a:ext>
            </a:extLst>
          </p:cNvPr>
          <p:cNvSpPr/>
          <p:nvPr/>
        </p:nvSpPr>
        <p:spPr>
          <a:xfrm>
            <a:off x="1195579" y="5561050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箭號: 向右 42">
            <a:extLst>
              <a:ext uri="{FF2B5EF4-FFF2-40B4-BE49-F238E27FC236}">
                <a16:creationId xmlns:a16="http://schemas.microsoft.com/office/drawing/2014/main" id="{03A6E566-E4D1-4E27-8A78-3ACB5016F5C8}"/>
              </a:ext>
            </a:extLst>
          </p:cNvPr>
          <p:cNvSpPr/>
          <p:nvPr/>
        </p:nvSpPr>
        <p:spPr>
          <a:xfrm>
            <a:off x="3152861" y="5573005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78A85336-EF3D-4A41-8EA7-CAC27BEEE7F0}"/>
              </a:ext>
            </a:extLst>
          </p:cNvPr>
          <p:cNvSpPr/>
          <p:nvPr/>
        </p:nvSpPr>
        <p:spPr>
          <a:xfrm>
            <a:off x="5761531" y="5381285"/>
            <a:ext cx="1517650" cy="8848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文字方塊 44">
                <a:extLst>
                  <a:ext uri="{FF2B5EF4-FFF2-40B4-BE49-F238E27FC236}">
                    <a16:creationId xmlns:a16="http://schemas.microsoft.com/office/drawing/2014/main" id="{D2BE2112-2353-4BCB-AAB8-3D97BD344285}"/>
                  </a:ext>
                </a:extLst>
              </p:cNvPr>
              <p:cNvSpPr txBox="1"/>
              <p:nvPr/>
            </p:nvSpPr>
            <p:spPr>
              <a:xfrm>
                <a:off x="4800064" y="5169222"/>
                <a:ext cx="519053" cy="12720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−3</m:t>
                              </m:r>
                            </m:e>
                            <m:e>
                              <m:r>
                                <a:rPr lang="zh-TW" altLang="en-US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2.4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3.5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45" name="文字方塊 44">
                <a:extLst>
                  <a:ext uri="{FF2B5EF4-FFF2-40B4-BE49-F238E27FC236}">
                    <a16:creationId xmlns:a16="http://schemas.microsoft.com/office/drawing/2014/main" id="{D2BE2112-2353-4BCB-AAB8-3D97BD3442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0064" y="5169222"/>
                <a:ext cx="519053" cy="127208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箭號: 向右 45">
            <a:extLst>
              <a:ext uri="{FF2B5EF4-FFF2-40B4-BE49-F238E27FC236}">
                <a16:creationId xmlns:a16="http://schemas.microsoft.com/office/drawing/2014/main" id="{857A9667-A38E-4842-B9CE-A22308E4FFB8}"/>
              </a:ext>
            </a:extLst>
          </p:cNvPr>
          <p:cNvSpPr/>
          <p:nvPr/>
        </p:nvSpPr>
        <p:spPr>
          <a:xfrm>
            <a:off x="5349301" y="5574880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箭號: 向右 47">
            <a:extLst>
              <a:ext uri="{FF2B5EF4-FFF2-40B4-BE49-F238E27FC236}">
                <a16:creationId xmlns:a16="http://schemas.microsoft.com/office/drawing/2014/main" id="{570D7E69-7024-4770-BD6F-F26CBEBD93E7}"/>
              </a:ext>
            </a:extLst>
          </p:cNvPr>
          <p:cNvSpPr/>
          <p:nvPr/>
        </p:nvSpPr>
        <p:spPr>
          <a:xfrm>
            <a:off x="7306583" y="5586835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3F3EE30A-CE34-4A41-9854-8143F24B3722}"/>
              </a:ext>
            </a:extLst>
          </p:cNvPr>
          <p:cNvSpPr txBox="1"/>
          <p:nvPr/>
        </p:nvSpPr>
        <p:spPr>
          <a:xfrm>
            <a:off x="7091116" y="1748640"/>
            <a:ext cx="2124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high dimensional vector</a:t>
            </a:r>
            <a:endParaRPr lang="zh-TW" altLang="en-US" sz="2400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9B9EB33-7C74-4CEA-B9EC-6AA0808A2661}"/>
              </a:ext>
            </a:extLst>
          </p:cNvPr>
          <p:cNvSpPr/>
          <p:nvPr/>
        </p:nvSpPr>
        <p:spPr>
          <a:xfrm>
            <a:off x="3877148" y="30368"/>
            <a:ext cx="52300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Powered by: </a:t>
            </a:r>
            <a:r>
              <a:rPr lang="zh-TW" altLang="en-US" dirty="0"/>
              <a:t>http://mattya.github.io/chainer-DCGAN/</a:t>
            </a:r>
          </a:p>
        </p:txBody>
      </p:sp>
      <p:pic>
        <p:nvPicPr>
          <p:cNvPr id="53" name="圖片 52">
            <a:extLst>
              <a:ext uri="{FF2B5EF4-FFF2-40B4-BE49-F238E27FC236}">
                <a16:creationId xmlns:a16="http://schemas.microsoft.com/office/drawing/2014/main" id="{CDAE21A5-E061-46CB-A1D4-4747049597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75" y="5381285"/>
            <a:ext cx="914528" cy="914528"/>
          </a:xfrm>
          <a:prstGeom prst="rect">
            <a:avLst/>
          </a:prstGeom>
        </p:spPr>
      </p:pic>
      <p:pic>
        <p:nvPicPr>
          <p:cNvPr id="55" name="圖片 54">
            <a:extLst>
              <a:ext uri="{FF2B5EF4-FFF2-40B4-BE49-F238E27FC236}">
                <a16:creationId xmlns:a16="http://schemas.microsoft.com/office/drawing/2014/main" id="{4BFE2901-C928-48BA-9CE0-F7E5B43117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845" y="5381285"/>
            <a:ext cx="914528" cy="914528"/>
          </a:xfrm>
          <a:prstGeom prst="rect">
            <a:avLst/>
          </a:prstGeom>
        </p:spPr>
      </p:pic>
      <p:pic>
        <p:nvPicPr>
          <p:cNvPr id="57" name="圖片 56" descr="一張含有 服飾 的圖片&#10;&#10;描述是以高可信度產生">
            <a:extLst>
              <a:ext uri="{FF2B5EF4-FFF2-40B4-BE49-F238E27FC236}">
                <a16:creationId xmlns:a16="http://schemas.microsoft.com/office/drawing/2014/main" id="{7D08D691-051B-4EF2-84C9-2D1BB3A598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111" y="3595218"/>
            <a:ext cx="914528" cy="914528"/>
          </a:xfrm>
          <a:prstGeom prst="rect">
            <a:avLst/>
          </a:prstGeom>
        </p:spPr>
      </p:pic>
      <p:pic>
        <p:nvPicPr>
          <p:cNvPr id="59" name="圖片 58">
            <a:extLst>
              <a:ext uri="{FF2B5EF4-FFF2-40B4-BE49-F238E27FC236}">
                <a16:creationId xmlns:a16="http://schemas.microsoft.com/office/drawing/2014/main" id="{B880FB14-AD52-4C08-B98C-B1BA9D40E1A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677" y="3544334"/>
            <a:ext cx="914528" cy="914528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9FCDBB5B-3C11-4848-9AEA-913E016EB75F}"/>
              </a:ext>
            </a:extLst>
          </p:cNvPr>
          <p:cNvSpPr txBox="1"/>
          <p:nvPr/>
        </p:nvSpPr>
        <p:spPr>
          <a:xfrm>
            <a:off x="1251408" y="4421813"/>
            <a:ext cx="321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Each dimension of input vector represents some characteristics.</a:t>
            </a:r>
            <a:endParaRPr lang="zh-TW" altLang="en-US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1B40B056-2702-481D-B22B-A47F64D9B741}"/>
              </a:ext>
            </a:extLst>
          </p:cNvPr>
          <p:cNvSpPr txBox="1"/>
          <p:nvPr/>
        </p:nvSpPr>
        <p:spPr>
          <a:xfrm>
            <a:off x="5906587" y="4479934"/>
            <a:ext cx="156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Longer hair</a:t>
            </a:r>
            <a:endParaRPr lang="zh-TW" altLang="en-US" dirty="0"/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051E67EF-D6B0-4692-B770-26273C319678}"/>
              </a:ext>
            </a:extLst>
          </p:cNvPr>
          <p:cNvSpPr txBox="1"/>
          <p:nvPr/>
        </p:nvSpPr>
        <p:spPr>
          <a:xfrm>
            <a:off x="1783049" y="6271316"/>
            <a:ext cx="156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blue hair</a:t>
            </a:r>
            <a:endParaRPr lang="zh-TW" altLang="en-US" dirty="0"/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A21533F8-EBAA-44F2-A314-5B68B701BB6C}"/>
              </a:ext>
            </a:extLst>
          </p:cNvPr>
          <p:cNvSpPr txBox="1"/>
          <p:nvPr/>
        </p:nvSpPr>
        <p:spPr>
          <a:xfrm>
            <a:off x="5870007" y="6258616"/>
            <a:ext cx="156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Open mouth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3CBAE13-567E-48E0-929C-521E6C028250}"/>
              </a:ext>
            </a:extLst>
          </p:cNvPr>
          <p:cNvSpPr/>
          <p:nvPr/>
        </p:nvSpPr>
        <p:spPr>
          <a:xfrm flipH="1" flipV="1">
            <a:off x="4875757" y="3390429"/>
            <a:ext cx="351615" cy="259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6A08DC14-763D-4B7E-A9B2-E648F7A85258}"/>
              </a:ext>
            </a:extLst>
          </p:cNvPr>
          <p:cNvSpPr/>
          <p:nvPr/>
        </p:nvSpPr>
        <p:spPr>
          <a:xfrm>
            <a:off x="4864389" y="6226623"/>
            <a:ext cx="374355" cy="2400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B7446C29-BE85-45CF-B45C-4427704B35EF}"/>
              </a:ext>
            </a:extLst>
          </p:cNvPr>
          <p:cNvSpPr/>
          <p:nvPr/>
        </p:nvSpPr>
        <p:spPr>
          <a:xfrm>
            <a:off x="660130" y="5912357"/>
            <a:ext cx="382397" cy="3018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000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 animBg="1"/>
      <p:bldP spid="13" grpId="0" animBg="1"/>
      <p:bldP spid="22" grpId="0" animBg="1"/>
      <p:bldP spid="23" grpId="0"/>
      <p:bldP spid="24" grpId="0" animBg="1"/>
      <p:bldP spid="27" grpId="0" animBg="1"/>
      <p:bldP spid="28" grpId="0" animBg="1"/>
      <p:bldP spid="30" grpId="0"/>
      <p:bldP spid="33" grpId="0" animBg="1"/>
      <p:bldP spid="34" grpId="0" animBg="1"/>
      <p:bldP spid="35" grpId="0"/>
      <p:bldP spid="36" grpId="0" animBg="1"/>
      <p:bldP spid="38" grpId="0" animBg="1"/>
      <p:bldP spid="39" grpId="0" animBg="1"/>
      <p:bldP spid="40" grpId="0"/>
      <p:bldP spid="41" grpId="0" animBg="1"/>
      <p:bldP spid="43" grpId="0" animBg="1"/>
      <p:bldP spid="44" grpId="0" animBg="1"/>
      <p:bldP spid="45" grpId="0"/>
      <p:bldP spid="46" grpId="0" animBg="1"/>
      <p:bldP spid="48" grpId="0" animBg="1"/>
      <p:bldP spid="49" grpId="0"/>
      <p:bldP spid="3" grpId="0"/>
      <p:bldP spid="37" grpId="0"/>
      <p:bldP spid="42" grpId="0"/>
      <p:bldP spid="47" grpId="0"/>
      <p:bldP spid="6" grpId="0" animBg="1"/>
      <p:bldP spid="51" grpId="0" animBg="1"/>
      <p:bldP spid="5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45E50D0A-F33B-4736-BB2B-290982C1AAEE}"/>
              </a:ext>
            </a:extLst>
          </p:cNvPr>
          <p:cNvSpPr/>
          <p:nvPr/>
        </p:nvSpPr>
        <p:spPr>
          <a:xfrm>
            <a:off x="3040555" y="1726462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</p:txBody>
      </p:sp>
      <p:sp>
        <p:nvSpPr>
          <p:cNvPr id="17" name="箭號: 向右 16">
            <a:extLst>
              <a:ext uri="{FF2B5EF4-FFF2-40B4-BE49-F238E27FC236}">
                <a16:creationId xmlns:a16="http://schemas.microsoft.com/office/drawing/2014/main" id="{1B1AD4B2-E573-49C7-B4E9-461732CF0BBE}"/>
              </a:ext>
            </a:extLst>
          </p:cNvPr>
          <p:cNvSpPr/>
          <p:nvPr/>
        </p:nvSpPr>
        <p:spPr>
          <a:xfrm>
            <a:off x="2116958" y="2140300"/>
            <a:ext cx="788276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089FA29A-4DCB-43FF-80CF-C4A66E201D5B}"/>
              </a:ext>
            </a:extLst>
          </p:cNvPr>
          <p:cNvSpPr/>
          <p:nvPr/>
        </p:nvSpPr>
        <p:spPr>
          <a:xfrm>
            <a:off x="4702719" y="2140299"/>
            <a:ext cx="788276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0820269-AD02-420C-9733-988B292B7BC5}"/>
              </a:ext>
            </a:extLst>
          </p:cNvPr>
          <p:cNvSpPr txBox="1"/>
          <p:nvPr/>
        </p:nvSpPr>
        <p:spPr>
          <a:xfrm>
            <a:off x="5554495" y="1775733"/>
            <a:ext cx="1199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scalar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A8C9356-CBB0-424D-8F99-CD91D99B5012}"/>
              </a:ext>
            </a:extLst>
          </p:cNvPr>
          <p:cNvSpPr/>
          <p:nvPr/>
        </p:nvSpPr>
        <p:spPr>
          <a:xfrm>
            <a:off x="1091302" y="1934927"/>
            <a:ext cx="814986" cy="86710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image</a:t>
            </a: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381C5D6-FFEB-4C25-941D-B91A810D4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Basic Idea of GAN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E902273-3956-4F1C-80E5-3283EF4034F2}"/>
              </a:ext>
            </a:extLst>
          </p:cNvPr>
          <p:cNvSpPr txBox="1"/>
          <p:nvPr/>
        </p:nvSpPr>
        <p:spPr>
          <a:xfrm>
            <a:off x="5157294" y="651222"/>
            <a:ext cx="3499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It is a neural network (NN), or a function.</a:t>
            </a:r>
            <a:endParaRPr lang="zh-TW" altLang="en-US" sz="2800" dirty="0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578F7C6F-C648-4E0F-9A4A-80DEE1223D99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414345" y="1128276"/>
            <a:ext cx="742949" cy="76314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81D5FD1-9969-432B-ACF9-9948396E2D97}"/>
              </a:ext>
            </a:extLst>
          </p:cNvPr>
          <p:cNvSpPr txBox="1"/>
          <p:nvPr/>
        </p:nvSpPr>
        <p:spPr>
          <a:xfrm>
            <a:off x="5615209" y="2259716"/>
            <a:ext cx="3376391" cy="83099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Larger value means real, smaller value means fake.</a:t>
            </a:r>
            <a:endParaRPr lang="zh-TW" altLang="en-US" sz="2400" dirty="0"/>
          </a:p>
        </p:txBody>
      </p: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8285227C-7CC7-4807-AADE-F203DB746A8E}"/>
              </a:ext>
            </a:extLst>
          </p:cNvPr>
          <p:cNvCxnSpPr/>
          <p:nvPr/>
        </p:nvCxnSpPr>
        <p:spPr>
          <a:xfrm>
            <a:off x="-471907" y="3211212"/>
            <a:ext cx="980615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圖片 13">
            <a:extLst>
              <a:ext uri="{FF2B5EF4-FFF2-40B4-BE49-F238E27FC236}">
                <a16:creationId xmlns:a16="http://schemas.microsoft.com/office/drawing/2014/main" id="{A4D19CCE-B1BC-4E29-BF4D-4BDEA18AE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7145" y="3784944"/>
            <a:ext cx="848388" cy="848388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2AF87C0D-D13D-4546-B426-D56C56636C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89" y="3760883"/>
            <a:ext cx="879920" cy="87992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D326126-1159-44ED-94F4-602134738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421" y="5317688"/>
            <a:ext cx="848388" cy="893040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0ACF7F6F-ECCF-4419-8312-27CDD7ED7749}"/>
              </a:ext>
            </a:extLst>
          </p:cNvPr>
          <p:cNvSpPr/>
          <p:nvPr/>
        </p:nvSpPr>
        <p:spPr>
          <a:xfrm>
            <a:off x="2116460" y="3774765"/>
            <a:ext cx="1355850" cy="8521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DAC9BFF-D2DD-4180-8462-82980955126C}"/>
              </a:ext>
            </a:extLst>
          </p:cNvPr>
          <p:cNvSpPr/>
          <p:nvPr/>
        </p:nvSpPr>
        <p:spPr>
          <a:xfrm>
            <a:off x="2089100" y="5317338"/>
            <a:ext cx="1355850" cy="8521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C8BC38C-CE15-440F-AE9E-4AD3A37CE446}"/>
              </a:ext>
            </a:extLst>
          </p:cNvPr>
          <p:cNvSpPr/>
          <p:nvPr/>
        </p:nvSpPr>
        <p:spPr>
          <a:xfrm>
            <a:off x="6090184" y="3745100"/>
            <a:ext cx="1355850" cy="8521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</p:txBody>
      </p:sp>
      <p:sp>
        <p:nvSpPr>
          <p:cNvPr id="29" name="箭號: 向右 28">
            <a:extLst>
              <a:ext uri="{FF2B5EF4-FFF2-40B4-BE49-F238E27FC236}">
                <a16:creationId xmlns:a16="http://schemas.microsoft.com/office/drawing/2014/main" id="{207AB8FB-8298-45A5-8A57-76637A3F470E}"/>
              </a:ext>
            </a:extLst>
          </p:cNvPr>
          <p:cNvSpPr/>
          <p:nvPr/>
        </p:nvSpPr>
        <p:spPr>
          <a:xfrm>
            <a:off x="1681809" y="3965338"/>
            <a:ext cx="407291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箭號: 向右 29">
            <a:extLst>
              <a:ext uri="{FF2B5EF4-FFF2-40B4-BE49-F238E27FC236}">
                <a16:creationId xmlns:a16="http://schemas.microsoft.com/office/drawing/2014/main" id="{C6FA0708-2161-4442-8EF9-F17AA8C548D0}"/>
              </a:ext>
            </a:extLst>
          </p:cNvPr>
          <p:cNvSpPr/>
          <p:nvPr/>
        </p:nvSpPr>
        <p:spPr>
          <a:xfrm>
            <a:off x="1676764" y="5494562"/>
            <a:ext cx="407291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箭號: 向右 30">
            <a:extLst>
              <a:ext uri="{FF2B5EF4-FFF2-40B4-BE49-F238E27FC236}">
                <a16:creationId xmlns:a16="http://schemas.microsoft.com/office/drawing/2014/main" id="{37B7860A-B41B-4028-A22D-C580BDAC41E3}"/>
              </a:ext>
            </a:extLst>
          </p:cNvPr>
          <p:cNvSpPr/>
          <p:nvPr/>
        </p:nvSpPr>
        <p:spPr>
          <a:xfrm>
            <a:off x="5669213" y="3910782"/>
            <a:ext cx="407291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箭號: 向右 32">
            <a:extLst>
              <a:ext uri="{FF2B5EF4-FFF2-40B4-BE49-F238E27FC236}">
                <a16:creationId xmlns:a16="http://schemas.microsoft.com/office/drawing/2014/main" id="{D4B0CC1C-45AE-478F-B321-3FEBD5FB6BDB}"/>
              </a:ext>
            </a:extLst>
          </p:cNvPr>
          <p:cNvSpPr/>
          <p:nvPr/>
        </p:nvSpPr>
        <p:spPr>
          <a:xfrm>
            <a:off x="3487184" y="3965338"/>
            <a:ext cx="407291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箭號: 向右 33">
            <a:extLst>
              <a:ext uri="{FF2B5EF4-FFF2-40B4-BE49-F238E27FC236}">
                <a16:creationId xmlns:a16="http://schemas.microsoft.com/office/drawing/2014/main" id="{02FF98EA-FADD-4201-AED6-A28DF90292B2}"/>
              </a:ext>
            </a:extLst>
          </p:cNvPr>
          <p:cNvSpPr/>
          <p:nvPr/>
        </p:nvSpPr>
        <p:spPr>
          <a:xfrm>
            <a:off x="3482139" y="5494562"/>
            <a:ext cx="407291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箭號: 向右 34">
            <a:extLst>
              <a:ext uri="{FF2B5EF4-FFF2-40B4-BE49-F238E27FC236}">
                <a16:creationId xmlns:a16="http://schemas.microsoft.com/office/drawing/2014/main" id="{18B4ADB2-E953-42B5-BACB-5522C0B02D3F}"/>
              </a:ext>
            </a:extLst>
          </p:cNvPr>
          <p:cNvSpPr/>
          <p:nvPr/>
        </p:nvSpPr>
        <p:spPr>
          <a:xfrm>
            <a:off x="7461255" y="3951209"/>
            <a:ext cx="407291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E300ED9-6D66-423A-A6A4-75B86EEFE085}"/>
              </a:ext>
            </a:extLst>
          </p:cNvPr>
          <p:cNvSpPr txBox="1"/>
          <p:nvPr/>
        </p:nvSpPr>
        <p:spPr>
          <a:xfrm>
            <a:off x="3916528" y="3962066"/>
            <a:ext cx="873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1.0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DB34EF88-E0E8-44C0-B462-ADED06D8200F}"/>
              </a:ext>
            </a:extLst>
          </p:cNvPr>
          <p:cNvSpPr txBox="1"/>
          <p:nvPr/>
        </p:nvSpPr>
        <p:spPr>
          <a:xfrm>
            <a:off x="7919734" y="3925692"/>
            <a:ext cx="873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1.0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94C5EC68-F2AC-4559-B468-980222719476}"/>
              </a:ext>
            </a:extLst>
          </p:cNvPr>
          <p:cNvSpPr txBox="1"/>
          <p:nvPr/>
        </p:nvSpPr>
        <p:spPr>
          <a:xfrm>
            <a:off x="3905946" y="5481803"/>
            <a:ext cx="873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0.1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61E7208-C4C5-49ED-A6F6-66A1A88AAB19}"/>
              </a:ext>
            </a:extLst>
          </p:cNvPr>
          <p:cNvSpPr/>
          <p:nvPr/>
        </p:nvSpPr>
        <p:spPr>
          <a:xfrm>
            <a:off x="6062824" y="5373328"/>
            <a:ext cx="1355850" cy="8521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</p:txBody>
      </p:sp>
      <p:sp>
        <p:nvSpPr>
          <p:cNvPr id="42" name="箭號: 向右 41">
            <a:extLst>
              <a:ext uri="{FF2B5EF4-FFF2-40B4-BE49-F238E27FC236}">
                <a16:creationId xmlns:a16="http://schemas.microsoft.com/office/drawing/2014/main" id="{475C192C-7740-4C5A-AC9E-F1C824DC500A}"/>
              </a:ext>
            </a:extLst>
          </p:cNvPr>
          <p:cNvSpPr/>
          <p:nvPr/>
        </p:nvSpPr>
        <p:spPr>
          <a:xfrm>
            <a:off x="5650488" y="5550552"/>
            <a:ext cx="407291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箭號: 向右 42">
            <a:extLst>
              <a:ext uri="{FF2B5EF4-FFF2-40B4-BE49-F238E27FC236}">
                <a16:creationId xmlns:a16="http://schemas.microsoft.com/office/drawing/2014/main" id="{6D1ADAD4-EFF9-497F-A389-2D0EB9D7D948}"/>
              </a:ext>
            </a:extLst>
          </p:cNvPr>
          <p:cNvSpPr/>
          <p:nvPr/>
        </p:nvSpPr>
        <p:spPr>
          <a:xfrm>
            <a:off x="7455863" y="5550552"/>
            <a:ext cx="407291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1514FCAB-C62B-4209-9448-E1E4E6C994E9}"/>
              </a:ext>
            </a:extLst>
          </p:cNvPr>
          <p:cNvSpPr txBox="1"/>
          <p:nvPr/>
        </p:nvSpPr>
        <p:spPr>
          <a:xfrm>
            <a:off x="7879670" y="5537793"/>
            <a:ext cx="873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0.1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54E4D03-5B98-4AAD-8895-0666D2CF7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0149" y="5330664"/>
            <a:ext cx="86677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99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/>
      <p:bldP spid="21" grpId="0" animBg="1"/>
      <p:bldP spid="5" grpId="0"/>
      <p:bldP spid="22" grpId="0" animBg="1"/>
      <p:bldP spid="25" grpId="0" animBg="1"/>
      <p:bldP spid="26" grpId="0" animBg="1"/>
      <p:bldP spid="27" grpId="0" animBg="1"/>
      <p:bldP spid="29" grpId="0" animBg="1"/>
      <p:bldP spid="30" grpId="0" animBg="1"/>
      <p:bldP spid="31" grpId="0" animBg="1"/>
      <p:bldP spid="33" grpId="0" animBg="1"/>
      <p:bldP spid="34" grpId="0" animBg="1"/>
      <p:bldP spid="35" grpId="0" animBg="1"/>
      <p:bldP spid="4" grpId="0"/>
      <p:bldP spid="37" grpId="0"/>
      <p:bldP spid="38" grpId="0"/>
      <p:bldP spid="41" grpId="0" animBg="1"/>
      <p:bldP spid="42" grpId="0" animBg="1"/>
      <p:bldP spid="43" grpId="0" animBg="1"/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Idea of GAN</a:t>
            </a:r>
            <a:endParaRPr lang="zh-TW" altLang="en-US" dirty="0"/>
          </a:p>
        </p:txBody>
      </p:sp>
      <p:pic>
        <p:nvPicPr>
          <p:cNvPr id="3076" name="Picture 4" descr="枯葉蝶屬枯葉蝶0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338" y="1889620"/>
            <a:ext cx="2021403" cy="1347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艷粉蝶屬艷粉蝶0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25" y="1889620"/>
            <a:ext cx="2019300" cy="1347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「比比鳥」的圖片搜尋結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0" y="4795175"/>
            <a:ext cx="1264260" cy="126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眼節蝶屬青眼蛺蝶0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938" y="1889621"/>
            <a:ext cx="2071687" cy="1381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3776383" y="3237221"/>
            <a:ext cx="1190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Brown</a:t>
            </a:r>
            <a:endParaRPr lang="zh-TW" altLang="en-US" sz="24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6576203" y="3196721"/>
            <a:ext cx="1190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veins</a:t>
            </a:r>
            <a:endParaRPr lang="zh-TW" altLang="en-US" sz="2400" dirty="0"/>
          </a:p>
        </p:txBody>
      </p:sp>
      <p:pic>
        <p:nvPicPr>
          <p:cNvPr id="3084" name="Picture 12" descr="相關圖片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85" y="4618345"/>
            <a:ext cx="2285587" cy="1603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「比比鳥」的圖片搜尋結果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808" y="4618345"/>
            <a:ext cx="1617921" cy="1617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語音泡泡: 圓角矩形 7"/>
          <p:cNvSpPr/>
          <p:nvPr/>
        </p:nvSpPr>
        <p:spPr>
          <a:xfrm>
            <a:off x="714380" y="3828857"/>
            <a:ext cx="2095500" cy="789488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Butterflies are not brown</a:t>
            </a:r>
            <a:endParaRPr lang="zh-TW" altLang="en-US" sz="2400" dirty="0"/>
          </a:p>
        </p:txBody>
      </p:sp>
      <p:sp>
        <p:nvSpPr>
          <p:cNvPr id="17" name="語音泡泡: 圓角矩形 16"/>
          <p:cNvSpPr/>
          <p:nvPr/>
        </p:nvSpPr>
        <p:spPr>
          <a:xfrm>
            <a:off x="3567115" y="3828857"/>
            <a:ext cx="2095500" cy="789488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Butterflies do not have veins</a:t>
            </a:r>
            <a:endParaRPr lang="zh-TW" altLang="en-US" sz="2400" dirty="0"/>
          </a:p>
        </p:txBody>
      </p:sp>
      <p:sp>
        <p:nvSpPr>
          <p:cNvPr id="9" name="箭號: 向右 8"/>
          <p:cNvSpPr/>
          <p:nvPr/>
        </p:nvSpPr>
        <p:spPr>
          <a:xfrm>
            <a:off x="2732870" y="2229554"/>
            <a:ext cx="466726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右 18"/>
          <p:cNvSpPr/>
          <p:nvPr/>
        </p:nvSpPr>
        <p:spPr>
          <a:xfrm>
            <a:off x="5495118" y="2229554"/>
            <a:ext cx="466726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右 19"/>
          <p:cNvSpPr/>
          <p:nvPr/>
        </p:nvSpPr>
        <p:spPr>
          <a:xfrm>
            <a:off x="2531549" y="5037529"/>
            <a:ext cx="466726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箭號: 向右 20"/>
          <p:cNvSpPr/>
          <p:nvPr/>
        </p:nvSpPr>
        <p:spPr>
          <a:xfrm>
            <a:off x="5293797" y="5037529"/>
            <a:ext cx="466726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語音泡泡: 圓角矩形 17"/>
          <p:cNvSpPr/>
          <p:nvPr/>
        </p:nvSpPr>
        <p:spPr>
          <a:xfrm>
            <a:off x="6419850" y="3828857"/>
            <a:ext cx="2095500" cy="789488"/>
          </a:xfrm>
          <a:prstGeom prst="wedgeRoundRectCallout">
            <a:avLst>
              <a:gd name="adj1" fmla="val -27067"/>
              <a:gd name="adj2" fmla="val 6617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……..</a:t>
            </a:r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296B017-47EF-473B-B4E8-24D444ECCB2F}"/>
              </a:ext>
            </a:extLst>
          </p:cNvPr>
          <p:cNvSpPr/>
          <p:nvPr/>
        </p:nvSpPr>
        <p:spPr>
          <a:xfrm>
            <a:off x="6766930" y="1277630"/>
            <a:ext cx="1996623" cy="85000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C361666-E100-4728-8A20-24C4B8A634AD}"/>
              </a:ext>
            </a:extLst>
          </p:cNvPr>
          <p:cNvSpPr/>
          <p:nvPr/>
        </p:nvSpPr>
        <p:spPr>
          <a:xfrm>
            <a:off x="6766930" y="5731398"/>
            <a:ext cx="1999796" cy="85000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Discriminator</a:t>
            </a:r>
          </a:p>
        </p:txBody>
      </p:sp>
    </p:spTree>
    <p:extLst>
      <p:ext uri="{BB962C8B-B14F-4D97-AF65-F5344CB8AC3E}">
        <p14:creationId xmlns:p14="http://schemas.microsoft.com/office/powerpoint/2010/main" val="1908154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8" grpId="0" animBg="1"/>
      <p:bldP spid="17" grpId="0" animBg="1"/>
      <p:bldP spid="9" grpId="0" animBg="1"/>
      <p:bldP spid="19" grpId="0" animBg="1"/>
      <p:bldP spid="20" grpId="0" animBg="1"/>
      <p:bldP spid="21" grpId="0" animBg="1"/>
      <p:bldP spid="18" grpId="0" animBg="1"/>
      <p:bldP spid="22" grpId="0" animBg="1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Idea of GAN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023462" y="1714194"/>
            <a:ext cx="1517650" cy="12840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v1</a:t>
            </a:r>
            <a:endParaRPr lang="zh-TW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1023462" y="4292577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  <a:p>
            <a:pPr algn="ctr"/>
            <a:r>
              <a:rPr lang="en-US" altLang="zh-TW" sz="2400" dirty="0"/>
              <a:t>v1</a:t>
            </a:r>
            <a:endParaRPr lang="zh-TW" altLang="en-US" sz="24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1969612" y="6073824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Real images:</a:t>
            </a:r>
            <a:endParaRPr lang="zh-TW" altLang="en-US" sz="2400" dirty="0"/>
          </a:p>
        </p:txBody>
      </p:sp>
      <p:sp>
        <p:nvSpPr>
          <p:cNvPr id="17" name="矩形 16"/>
          <p:cNvSpPr/>
          <p:nvPr/>
        </p:nvSpPr>
        <p:spPr>
          <a:xfrm>
            <a:off x="3899198" y="1705216"/>
            <a:ext cx="1517650" cy="12840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v2</a:t>
            </a:r>
            <a:endParaRPr lang="zh-TW" altLang="en-US" sz="2400" dirty="0"/>
          </a:p>
        </p:txBody>
      </p:sp>
      <p:sp>
        <p:nvSpPr>
          <p:cNvPr id="18" name="矩形 17"/>
          <p:cNvSpPr/>
          <p:nvPr/>
        </p:nvSpPr>
        <p:spPr>
          <a:xfrm>
            <a:off x="3899198" y="4283599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  <a:p>
            <a:pPr algn="ctr"/>
            <a:r>
              <a:rPr lang="en-US" altLang="zh-TW" sz="2400" dirty="0"/>
              <a:t>v2</a:t>
            </a:r>
            <a:endParaRPr lang="zh-TW" altLang="en-US" sz="2400" dirty="0"/>
          </a:p>
        </p:txBody>
      </p:sp>
      <p:sp>
        <p:nvSpPr>
          <p:cNvPr id="19" name="矩形 18"/>
          <p:cNvSpPr/>
          <p:nvPr/>
        </p:nvSpPr>
        <p:spPr>
          <a:xfrm>
            <a:off x="6774935" y="1690689"/>
            <a:ext cx="1517650" cy="12840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NN</a:t>
            </a:r>
          </a:p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v3</a:t>
            </a:r>
            <a:endParaRPr lang="zh-TW" altLang="en-US" sz="2400" dirty="0"/>
          </a:p>
        </p:txBody>
      </p:sp>
      <p:sp>
        <p:nvSpPr>
          <p:cNvPr id="20" name="矩形 19"/>
          <p:cNvSpPr/>
          <p:nvPr/>
        </p:nvSpPr>
        <p:spPr>
          <a:xfrm>
            <a:off x="6774935" y="4269072"/>
            <a:ext cx="1517650" cy="128403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 err="1"/>
              <a:t>Discri-minator</a:t>
            </a:r>
            <a:endParaRPr lang="en-US" altLang="zh-TW" sz="2400" dirty="0"/>
          </a:p>
          <a:p>
            <a:pPr algn="ctr"/>
            <a:r>
              <a:rPr lang="en-US" altLang="zh-TW" sz="2400" dirty="0"/>
              <a:t>v3</a:t>
            </a:r>
            <a:endParaRPr lang="zh-TW" altLang="en-US" sz="2400" dirty="0"/>
          </a:p>
        </p:txBody>
      </p:sp>
      <p:sp>
        <p:nvSpPr>
          <p:cNvPr id="21" name="箭號: 向右 20"/>
          <p:cNvSpPr/>
          <p:nvPr/>
        </p:nvSpPr>
        <p:spPr>
          <a:xfrm>
            <a:off x="2774676" y="4603462"/>
            <a:ext cx="890957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右 21"/>
          <p:cNvSpPr/>
          <p:nvPr/>
        </p:nvSpPr>
        <p:spPr>
          <a:xfrm>
            <a:off x="5650413" y="4603462"/>
            <a:ext cx="890957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箭號: 向右 22"/>
          <p:cNvSpPr/>
          <p:nvPr/>
        </p:nvSpPr>
        <p:spPr>
          <a:xfrm>
            <a:off x="2774676" y="1996922"/>
            <a:ext cx="890957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箭號: 向右 23"/>
          <p:cNvSpPr/>
          <p:nvPr/>
        </p:nvSpPr>
        <p:spPr>
          <a:xfrm>
            <a:off x="5650413" y="1996922"/>
            <a:ext cx="890957" cy="7012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5" name="圖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469" y="3325050"/>
            <a:ext cx="2205108" cy="543725"/>
          </a:xfrm>
          <a:prstGeom prst="rect">
            <a:avLst/>
          </a:prstGeom>
        </p:spPr>
      </p:pic>
      <p:pic>
        <p:nvPicPr>
          <p:cNvPr id="26" name="圖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889" y="3339997"/>
            <a:ext cx="2101787" cy="517832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2170" y="3427765"/>
            <a:ext cx="1963180" cy="414004"/>
          </a:xfrm>
          <a:prstGeom prst="rect">
            <a:avLst/>
          </a:prstGeom>
        </p:spPr>
      </p:pic>
      <p:cxnSp>
        <p:nvCxnSpPr>
          <p:cNvPr id="38" name="直線單箭頭接點 37"/>
          <p:cNvCxnSpPr/>
          <p:nvPr/>
        </p:nvCxnSpPr>
        <p:spPr>
          <a:xfrm flipV="1">
            <a:off x="6232480" y="5576611"/>
            <a:ext cx="1310640" cy="41869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/>
          <p:cNvCxnSpPr/>
          <p:nvPr/>
        </p:nvCxnSpPr>
        <p:spPr>
          <a:xfrm flipH="1" flipV="1">
            <a:off x="1926058" y="5647039"/>
            <a:ext cx="1872354" cy="34827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41"/>
          <p:cNvCxnSpPr/>
          <p:nvPr/>
        </p:nvCxnSpPr>
        <p:spPr>
          <a:xfrm flipH="1" flipV="1">
            <a:off x="4658023" y="5576611"/>
            <a:ext cx="279135" cy="32385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圖片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576" y="6111526"/>
            <a:ext cx="540000" cy="540000"/>
          </a:xfrm>
          <a:prstGeom prst="rect">
            <a:avLst/>
          </a:prstGeom>
        </p:spPr>
      </p:pic>
      <p:pic>
        <p:nvPicPr>
          <p:cNvPr id="30" name="圖片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412" y="6111526"/>
            <a:ext cx="540000" cy="540000"/>
          </a:xfrm>
          <a:prstGeom prst="rect">
            <a:avLst/>
          </a:prstGeom>
        </p:spPr>
      </p:pic>
      <p:pic>
        <p:nvPicPr>
          <p:cNvPr id="31" name="圖片 3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658" y="6111526"/>
            <a:ext cx="540000" cy="540000"/>
          </a:xfrm>
          <a:prstGeom prst="rect">
            <a:avLst/>
          </a:prstGeom>
        </p:spPr>
      </p:pic>
      <p:pic>
        <p:nvPicPr>
          <p:cNvPr id="32" name="圖片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494" y="6111526"/>
            <a:ext cx="540000" cy="54000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1355" y="3361364"/>
            <a:ext cx="2081864" cy="549612"/>
          </a:xfrm>
          <a:prstGeom prst="rect">
            <a:avLst/>
          </a:prstGeom>
        </p:spPr>
      </p:pic>
      <p:cxnSp>
        <p:nvCxnSpPr>
          <p:cNvPr id="29" name="直線單箭頭接點 28"/>
          <p:cNvCxnSpPr/>
          <p:nvPr/>
        </p:nvCxnSpPr>
        <p:spPr>
          <a:xfrm flipH="1">
            <a:off x="1751919" y="3019773"/>
            <a:ext cx="0" cy="418697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/>
          <p:cNvCxnSpPr/>
          <p:nvPr/>
        </p:nvCxnSpPr>
        <p:spPr>
          <a:xfrm>
            <a:off x="1720473" y="3888703"/>
            <a:ext cx="0" cy="418697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14812" y="3381118"/>
            <a:ext cx="2071064" cy="521908"/>
          </a:xfrm>
          <a:prstGeom prst="rect">
            <a:avLst/>
          </a:prstGeom>
        </p:spPr>
      </p:pic>
      <p:cxnSp>
        <p:nvCxnSpPr>
          <p:cNvPr id="33" name="直線單箭頭接點 32"/>
          <p:cNvCxnSpPr/>
          <p:nvPr/>
        </p:nvCxnSpPr>
        <p:spPr>
          <a:xfrm flipH="1">
            <a:off x="4633452" y="3019773"/>
            <a:ext cx="0" cy="418697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/>
          <p:cNvCxnSpPr/>
          <p:nvPr/>
        </p:nvCxnSpPr>
        <p:spPr>
          <a:xfrm>
            <a:off x="4618935" y="3861697"/>
            <a:ext cx="0" cy="418697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89686" y="3367928"/>
            <a:ext cx="2106868" cy="524567"/>
          </a:xfrm>
          <a:prstGeom prst="rect">
            <a:avLst/>
          </a:prstGeom>
        </p:spPr>
      </p:pic>
      <p:cxnSp>
        <p:nvCxnSpPr>
          <p:cNvPr id="34" name="直線單箭頭接點 33"/>
          <p:cNvCxnSpPr/>
          <p:nvPr/>
        </p:nvCxnSpPr>
        <p:spPr>
          <a:xfrm flipH="1">
            <a:off x="7514984" y="3019773"/>
            <a:ext cx="0" cy="418697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單箭頭接點 36"/>
          <p:cNvCxnSpPr/>
          <p:nvPr/>
        </p:nvCxnSpPr>
        <p:spPr>
          <a:xfrm>
            <a:off x="7530420" y="3861697"/>
            <a:ext cx="0" cy="418697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3614D0B7-CEF8-45D0-93A3-FB9689805750}"/>
              </a:ext>
            </a:extLst>
          </p:cNvPr>
          <p:cNvSpPr txBox="1"/>
          <p:nvPr/>
        </p:nvSpPr>
        <p:spPr>
          <a:xfrm>
            <a:off x="5136919" y="50425"/>
            <a:ext cx="345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This is where the term</a:t>
            </a:r>
            <a:r>
              <a:rPr lang="zh-TW" altLang="en-US" sz="2400" dirty="0"/>
              <a:t> </a:t>
            </a:r>
            <a:r>
              <a:rPr lang="en-US" altLang="zh-TW" sz="2400" dirty="0"/>
              <a:t>“</a:t>
            </a:r>
            <a:r>
              <a:rPr lang="en-US" altLang="zh-TW" sz="2400" b="1" i="1" dirty="0"/>
              <a:t>adversarial</a:t>
            </a:r>
            <a:r>
              <a:rPr lang="en-US" altLang="zh-TW" sz="2400" dirty="0"/>
              <a:t>” comes from.</a:t>
            </a:r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6974C66-5345-45FE-82D8-34790954EC6F}"/>
              </a:ext>
            </a:extLst>
          </p:cNvPr>
          <p:cNvSpPr txBox="1"/>
          <p:nvPr/>
        </p:nvSpPr>
        <p:spPr>
          <a:xfrm>
            <a:off x="5165947" y="793886"/>
            <a:ext cx="3727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You can explain the process in different ways…….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08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9" grpId="0"/>
      <p:bldP spid="10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5447</TotalTime>
  <Words>1884</Words>
  <Application>Microsoft Macintosh PowerPoint</Application>
  <PresentationFormat>On-screen Show (4:3)</PresentationFormat>
  <Paragraphs>617</Paragraphs>
  <Slides>53</Slides>
  <Notes>22</Notes>
  <HiddenSlides>1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5" baseType="lpstr">
      <vt:lpstr>等线</vt:lpstr>
      <vt:lpstr>標楷體</vt:lpstr>
      <vt:lpstr>微軟正黑體</vt:lpstr>
      <vt:lpstr>新細明體</vt:lpstr>
      <vt:lpstr>Arial</vt:lpstr>
      <vt:lpstr>Calibri</vt:lpstr>
      <vt:lpstr>Calibri Light</vt:lpstr>
      <vt:lpstr>Cambria Math</vt:lpstr>
      <vt:lpstr>Times New Roman</vt:lpstr>
      <vt:lpstr>Wingdings</vt:lpstr>
      <vt:lpstr>Office 佈景主題</vt:lpstr>
      <vt:lpstr>方程式</vt:lpstr>
      <vt:lpstr>Introduction of Generative Adversarial Network (GAN)</vt:lpstr>
      <vt:lpstr>Yann LeCun’s comment</vt:lpstr>
      <vt:lpstr>Yann LeCun’s comment</vt:lpstr>
      <vt:lpstr>Outline</vt:lpstr>
      <vt:lpstr>Generation</vt:lpstr>
      <vt:lpstr>Basic Idea of GAN</vt:lpstr>
      <vt:lpstr>Basic Idea of GAN</vt:lpstr>
      <vt:lpstr>Basic Idea of GAN</vt:lpstr>
      <vt:lpstr>Basic Idea of GAN</vt:lpstr>
      <vt:lpstr>Basic Idea of GAN </vt:lpstr>
      <vt:lpstr>PowerPoint Presentation</vt:lpstr>
      <vt:lpstr>PowerPoint Presentation</vt:lpstr>
      <vt:lpstr>PowerPoint Presentation</vt:lpstr>
      <vt:lpstr>Anime Face Generation</vt:lpstr>
      <vt:lpstr>Anime Face Generation</vt:lpstr>
      <vt:lpstr>Anime Face Generation</vt:lpstr>
      <vt:lpstr>Anime Face Generation</vt:lpstr>
      <vt:lpstr>Anime Face Generation</vt:lpstr>
      <vt:lpstr>Anime Face Generation</vt:lpstr>
      <vt:lpstr>Anime Face Generation</vt:lpstr>
      <vt:lpstr>The faces generated by machine.</vt:lpstr>
      <vt:lpstr>PowerPoint Presentation</vt:lpstr>
      <vt:lpstr>Outline</vt:lpstr>
      <vt:lpstr>Structured Learning</vt:lpstr>
      <vt:lpstr>Output Sequence</vt:lpstr>
      <vt:lpstr>Output Matrix</vt:lpstr>
      <vt:lpstr>Why Structured Learning Challenging?</vt:lpstr>
      <vt:lpstr>Structured Learning Approach</vt:lpstr>
      <vt:lpstr>Outline</vt:lpstr>
      <vt:lpstr>Generator</vt:lpstr>
      <vt:lpstr>Generator</vt:lpstr>
      <vt:lpstr>Auto-encoder</vt:lpstr>
      <vt:lpstr>Auto-encoder</vt:lpstr>
      <vt:lpstr>What do we miss?</vt:lpstr>
      <vt:lpstr>What do we miss?</vt:lpstr>
      <vt:lpstr>What do we miss?</vt:lpstr>
      <vt:lpstr>Outline</vt:lpstr>
      <vt:lpstr>Discriminator </vt:lpstr>
      <vt:lpstr>Discriminator </vt:lpstr>
      <vt:lpstr>Discriminator </vt:lpstr>
      <vt:lpstr>Discriminator - Training</vt:lpstr>
      <vt:lpstr>Discriminator - Training</vt:lpstr>
      <vt:lpstr>Discriminator - Training</vt:lpstr>
      <vt:lpstr>Generator v.s. Discriminator</vt:lpstr>
      <vt:lpstr>Generator + Discriminator</vt:lpstr>
      <vt:lpstr>Benefit of GAN</vt:lpstr>
      <vt:lpstr>Outline</vt:lpstr>
      <vt:lpstr>Generator </vt:lpstr>
      <vt:lpstr>Discriminator</vt:lpstr>
      <vt:lpstr>Discriminator</vt:lpstr>
      <vt:lpstr>Discriminator</vt:lpstr>
      <vt:lpstr>PowerPoint Presentation</vt:lpstr>
      <vt:lpstr>The End!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Hung-yi Lee</dc:creator>
  <cp:lastModifiedBy>Microsoft Office User</cp:lastModifiedBy>
  <cp:revision>112</cp:revision>
  <dcterms:created xsi:type="dcterms:W3CDTF">2017-08-05T10:25:24Z</dcterms:created>
  <dcterms:modified xsi:type="dcterms:W3CDTF">2019-06-05T05:33:33Z</dcterms:modified>
</cp:coreProperties>
</file>

<file path=docProps/thumbnail.jpeg>
</file>